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61" r:id="rId2"/>
    <p:sldId id="281" r:id="rId3"/>
    <p:sldId id="262" r:id="rId4"/>
    <p:sldId id="263" r:id="rId5"/>
    <p:sldId id="264" r:id="rId6"/>
    <p:sldId id="265" r:id="rId7"/>
    <p:sldId id="266" r:id="rId8"/>
    <p:sldId id="267" r:id="rId9"/>
    <p:sldId id="269" r:id="rId10"/>
    <p:sldId id="268" r:id="rId11"/>
    <p:sldId id="270" r:id="rId12"/>
    <p:sldId id="271" r:id="rId13"/>
    <p:sldId id="284" r:id="rId14"/>
    <p:sldId id="285" r:id="rId15"/>
    <p:sldId id="272" r:id="rId16"/>
    <p:sldId id="283" r:id="rId17"/>
    <p:sldId id="282" r:id="rId18"/>
    <p:sldId id="274" r:id="rId19"/>
    <p:sldId id="279" r:id="rId20"/>
    <p:sldId id="286" r:id="rId21"/>
    <p:sldId id="257" r:id="rId22"/>
    <p:sldId id="259" r:id="rId2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71" autoAdjust="0"/>
  </p:normalViewPr>
  <p:slideViewPr>
    <p:cSldViewPr>
      <p:cViewPr varScale="1">
        <p:scale>
          <a:sx n="66" d="100"/>
          <a:sy n="66" d="100"/>
        </p:scale>
        <p:origin x="-552" y="-96"/>
      </p:cViewPr>
      <p:guideLst>
        <p:guide orient="horz" pos="2160"/>
        <p:guide pos="2880"/>
      </p:guideLst>
    </p:cSldViewPr>
  </p:slideViewPr>
  <p:outlineViewPr>
    <p:cViewPr>
      <p:scale>
        <a:sx n="33" d="100"/>
        <a:sy n="33" d="100"/>
      </p:scale>
      <p:origin x="0" y="1530"/>
    </p:cViewPr>
  </p:outlineViewPr>
  <p:notesTextViewPr>
    <p:cViewPr>
      <p:scale>
        <a:sx n="100" d="100"/>
        <a:sy n="100" d="100"/>
      </p:scale>
      <p:origin x="0" y="0"/>
    </p:cViewPr>
  </p:notesTextViewPr>
  <p:sorterViewPr>
    <p:cViewPr>
      <p:scale>
        <a:sx n="66" d="100"/>
        <a:sy n="66" d="100"/>
      </p:scale>
      <p:origin x="0" y="51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Sheet1!$A$2</c:f>
              <c:strCache>
                <c:ptCount val="1"/>
                <c:pt idx="0">
                  <c:v>2009/2010</c:v>
                </c:pt>
              </c:strCache>
            </c:strRef>
          </c:tx>
          <c:dLbls>
            <c:txPr>
              <a:bodyPr/>
              <a:lstStyle/>
              <a:p>
                <a:pPr>
                  <a:defRPr lang="en-IE" sz="2000"/>
                </a:pPr>
                <a:endParaRPr lang="en-US"/>
              </a:p>
            </c:txPr>
            <c:showVal val="1"/>
            <c:showLeaderLines val="1"/>
          </c:dLbls>
          <c:cat>
            <c:strRef>
              <c:f>Sheet1!$B$1:$F$1</c:f>
              <c:strCache>
                <c:ptCount val="5"/>
                <c:pt idx="0">
                  <c:v>Strongly Agree</c:v>
                </c:pt>
                <c:pt idx="1">
                  <c:v>Agree</c:v>
                </c:pt>
                <c:pt idx="2">
                  <c:v>Neutral</c:v>
                </c:pt>
                <c:pt idx="3">
                  <c:v>Disagree</c:v>
                </c:pt>
                <c:pt idx="4">
                  <c:v>Strongly Disagree</c:v>
                </c:pt>
              </c:strCache>
            </c:strRef>
          </c:cat>
          <c:val>
            <c:numRef>
              <c:f>Sheet1!$B$2:$F$2</c:f>
              <c:numCache>
                <c:formatCode>0%</c:formatCode>
                <c:ptCount val="5"/>
                <c:pt idx="0">
                  <c:v>0.29000000000000015</c:v>
                </c:pt>
                <c:pt idx="1">
                  <c:v>0.44000000000000017</c:v>
                </c:pt>
                <c:pt idx="2">
                  <c:v>0.21000000000000008</c:v>
                </c:pt>
                <c:pt idx="3">
                  <c:v>4.0000000000000029E-2</c:v>
                </c:pt>
                <c:pt idx="4">
                  <c:v>2.0000000000000014E-2</c:v>
                </c:pt>
              </c:numCache>
            </c:numRef>
          </c:val>
        </c:ser>
        <c:firstSliceAng val="0"/>
      </c:pieChart>
    </c:plotArea>
    <c:legend>
      <c:legendPos val="r"/>
      <c:layout/>
      <c:txPr>
        <a:bodyPr/>
        <a:lstStyle/>
        <a:p>
          <a:pPr>
            <a:defRPr lang="en-IE" sz="2000"/>
          </a:pPr>
          <a:endParaRPr lang="en-US"/>
        </a:p>
      </c:txPr>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smtClean="0"/>
            </a:lvl1pPr>
          </a:lstStyle>
          <a:p>
            <a:pPr>
              <a:defRPr/>
            </a:pPr>
            <a:endParaRPr lang="en-IE"/>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smtClean="0"/>
            </a:lvl1pPr>
          </a:lstStyle>
          <a:p>
            <a:pPr>
              <a:defRPr/>
            </a:pPr>
            <a:fld id="{2F5B83D0-73A2-4A01-AAF0-8645BCE29969}" type="datetimeFigureOut">
              <a:rPr lang="en-US"/>
              <a:pPr>
                <a:defRPr/>
              </a:pPr>
              <a:t>4/21/2010</a:t>
            </a:fld>
            <a:endParaRPr lang="en-IE"/>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smtClean="0"/>
            </a:lvl1pPr>
          </a:lstStyle>
          <a:p>
            <a:pPr>
              <a:defRPr/>
            </a:pPr>
            <a:endParaRPr lang="en-IE"/>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smtClean="0"/>
            </a:lvl1pPr>
          </a:lstStyle>
          <a:p>
            <a:pPr>
              <a:defRPr/>
            </a:pPr>
            <a:fld id="{33B988B8-D64D-4E75-B649-F0BEB4DDE369}" type="slidenum">
              <a:rPr lang="en-IE"/>
              <a:pPr>
                <a:defRPr/>
              </a:pPr>
              <a:t>‹#›</a:t>
            </a:fld>
            <a:endParaRPr lang="en-I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8485C72-AB24-44F7-9CAF-60A42106EA14}" type="datetimeFigureOut">
              <a:rPr lang="en-US" smtClean="0"/>
              <a:pPr/>
              <a:t>4/21/2010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C2DBE79-F5CB-4554-9C8A-B66CA50E2FC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2DBE79-F5CB-4554-9C8A-B66CA50E2FC8}"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lvl1pPr>
              <a:defRPr/>
            </a:lvl1pPr>
          </a:lstStyle>
          <a:p>
            <a:pPr>
              <a:defRPr/>
            </a:pPr>
            <a:fld id="{95BC6DB9-E0DA-4350-ADEE-B73F30E442A5}" type="datetimeFigureOut">
              <a:rPr lang="en-US"/>
              <a:pPr>
                <a:defRPr/>
              </a:pPr>
              <a:t>4/21/2010</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2BFAEF4B-3589-4602-BCE2-B7E0F2561D8D}" type="slidenum">
              <a:rPr lang="en-IE"/>
              <a:pPr>
                <a:defRPr/>
              </a:pPr>
              <a:t>‹#›</a:t>
            </a:fld>
            <a:endParaRPr lang="en-IE"/>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41236EBD-7086-4A0E-BE29-3D0E7987558E}" type="datetimeFigureOut">
              <a:rPr lang="en-US"/>
              <a:pPr>
                <a:defRPr/>
              </a:pPr>
              <a:t>4/21/2010</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15A4A5D7-1127-4C28-B675-AF6B035847FB}" type="slidenum">
              <a:rPr lang="en-IE"/>
              <a:pPr>
                <a:defRPr/>
              </a:pPr>
              <a:t>‹#›</a:t>
            </a:fld>
            <a:endParaRPr lang="en-IE"/>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7F20C5A3-EEE0-4C48-8FC1-659F6576DF31}" type="datetimeFigureOut">
              <a:rPr lang="en-US"/>
              <a:pPr>
                <a:defRPr/>
              </a:pPr>
              <a:t>4/21/2010</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F2B85C30-A931-4AFA-BE61-F5DA66F6C2D7}" type="slidenum">
              <a:rPr lang="en-IE"/>
              <a:pPr>
                <a:defRPr/>
              </a:pPr>
              <a:t>‹#›</a:t>
            </a:fld>
            <a:endParaRPr lang="en-IE"/>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B3ADDF7F-A7F5-42AB-97F7-6821550A67DB}" type="datetimeFigureOut">
              <a:rPr lang="en-US"/>
              <a:pPr>
                <a:defRPr/>
              </a:pPr>
              <a:t>4/21/2010</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1D666A64-D13E-43F1-8417-DD085E2EDD85}" type="slidenum">
              <a:rPr lang="en-IE"/>
              <a:pPr>
                <a:defRPr/>
              </a:pPr>
              <a:t>‹#›</a:t>
            </a:fld>
            <a:endParaRPr lang="en-IE"/>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912FBD8-6612-4BED-9202-7DF4B190CCEC}" type="datetimeFigureOut">
              <a:rPr lang="en-US"/>
              <a:pPr>
                <a:defRPr/>
              </a:pPr>
              <a:t>4/21/2010</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1321146F-2FCE-4ECA-84E2-90E34EBFE444}" type="slidenum">
              <a:rPr lang="en-IE"/>
              <a:pPr>
                <a:defRPr/>
              </a:pPr>
              <a:t>‹#›</a:t>
            </a:fld>
            <a:endParaRPr lang="en-IE"/>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3"/>
          <p:cNvSpPr>
            <a:spLocks noGrp="1"/>
          </p:cNvSpPr>
          <p:nvPr>
            <p:ph type="dt" sz="half" idx="10"/>
          </p:nvPr>
        </p:nvSpPr>
        <p:spPr/>
        <p:txBody>
          <a:bodyPr/>
          <a:lstStyle>
            <a:lvl1pPr>
              <a:defRPr/>
            </a:lvl1pPr>
          </a:lstStyle>
          <a:p>
            <a:pPr>
              <a:defRPr/>
            </a:pPr>
            <a:fld id="{1F20E0B3-D8E8-4C72-8505-7B638C6746CE}" type="datetimeFigureOut">
              <a:rPr lang="en-US"/>
              <a:pPr>
                <a:defRPr/>
              </a:pPr>
              <a:t>4/21/2010</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4B8C561F-C853-48C5-BCB3-948CF03E6A6E}" type="slidenum">
              <a:rPr lang="en-IE"/>
              <a:pPr>
                <a:defRPr/>
              </a:pPr>
              <a:t>‹#›</a:t>
            </a:fld>
            <a:endParaRPr lang="en-IE"/>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3"/>
          <p:cNvSpPr>
            <a:spLocks noGrp="1"/>
          </p:cNvSpPr>
          <p:nvPr>
            <p:ph type="dt" sz="half" idx="10"/>
          </p:nvPr>
        </p:nvSpPr>
        <p:spPr/>
        <p:txBody>
          <a:bodyPr/>
          <a:lstStyle>
            <a:lvl1pPr>
              <a:defRPr/>
            </a:lvl1pPr>
          </a:lstStyle>
          <a:p>
            <a:pPr>
              <a:defRPr/>
            </a:pPr>
            <a:fld id="{8185C581-FA65-433F-AA2C-BD9CE4CE5B3D}" type="datetimeFigureOut">
              <a:rPr lang="en-US"/>
              <a:pPr>
                <a:defRPr/>
              </a:pPr>
              <a:t>4/21/2010</a:t>
            </a:fld>
            <a:endParaRPr lang="en-IE"/>
          </a:p>
        </p:txBody>
      </p:sp>
      <p:sp>
        <p:nvSpPr>
          <p:cNvPr id="8" name="Footer Placeholder 4"/>
          <p:cNvSpPr>
            <a:spLocks noGrp="1"/>
          </p:cNvSpPr>
          <p:nvPr>
            <p:ph type="ftr" sz="quarter" idx="11"/>
          </p:nvPr>
        </p:nvSpPr>
        <p:spPr/>
        <p:txBody>
          <a:bodyPr/>
          <a:lstStyle>
            <a:lvl1pPr>
              <a:defRPr/>
            </a:lvl1pPr>
          </a:lstStyle>
          <a:p>
            <a:pPr>
              <a:defRPr/>
            </a:pPr>
            <a:endParaRPr lang="en-IE"/>
          </a:p>
        </p:txBody>
      </p:sp>
      <p:sp>
        <p:nvSpPr>
          <p:cNvPr id="9" name="Slide Number Placeholder 5"/>
          <p:cNvSpPr>
            <a:spLocks noGrp="1"/>
          </p:cNvSpPr>
          <p:nvPr>
            <p:ph type="sldNum" sz="quarter" idx="12"/>
          </p:nvPr>
        </p:nvSpPr>
        <p:spPr/>
        <p:txBody>
          <a:bodyPr/>
          <a:lstStyle>
            <a:lvl1pPr>
              <a:defRPr/>
            </a:lvl1pPr>
          </a:lstStyle>
          <a:p>
            <a:pPr>
              <a:defRPr/>
            </a:pPr>
            <a:fld id="{9C476636-F3B1-42E7-B613-88B960E4877E}" type="slidenum">
              <a:rPr lang="en-IE"/>
              <a:pPr>
                <a:defRPr/>
              </a:pPr>
              <a:t>‹#›</a:t>
            </a:fld>
            <a:endParaRPr lang="en-IE"/>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3"/>
          <p:cNvSpPr>
            <a:spLocks noGrp="1"/>
          </p:cNvSpPr>
          <p:nvPr>
            <p:ph type="dt" sz="half" idx="10"/>
          </p:nvPr>
        </p:nvSpPr>
        <p:spPr/>
        <p:txBody>
          <a:bodyPr/>
          <a:lstStyle>
            <a:lvl1pPr>
              <a:defRPr/>
            </a:lvl1pPr>
          </a:lstStyle>
          <a:p>
            <a:pPr>
              <a:defRPr/>
            </a:pPr>
            <a:fld id="{4D7C4EED-3707-4898-9E6B-3E1B47A32724}" type="datetimeFigureOut">
              <a:rPr lang="en-US"/>
              <a:pPr>
                <a:defRPr/>
              </a:pPr>
              <a:t>4/21/2010</a:t>
            </a:fld>
            <a:endParaRPr lang="en-IE"/>
          </a:p>
        </p:txBody>
      </p:sp>
      <p:sp>
        <p:nvSpPr>
          <p:cNvPr id="4" name="Footer Placeholder 4"/>
          <p:cNvSpPr>
            <a:spLocks noGrp="1"/>
          </p:cNvSpPr>
          <p:nvPr>
            <p:ph type="ftr" sz="quarter" idx="11"/>
          </p:nvPr>
        </p:nvSpPr>
        <p:spPr/>
        <p:txBody>
          <a:bodyPr/>
          <a:lstStyle>
            <a:lvl1pPr>
              <a:defRPr/>
            </a:lvl1pPr>
          </a:lstStyle>
          <a:p>
            <a:pPr>
              <a:defRPr/>
            </a:pPr>
            <a:endParaRPr lang="en-IE"/>
          </a:p>
        </p:txBody>
      </p:sp>
      <p:sp>
        <p:nvSpPr>
          <p:cNvPr id="5" name="Slide Number Placeholder 5"/>
          <p:cNvSpPr>
            <a:spLocks noGrp="1"/>
          </p:cNvSpPr>
          <p:nvPr>
            <p:ph type="sldNum" sz="quarter" idx="12"/>
          </p:nvPr>
        </p:nvSpPr>
        <p:spPr/>
        <p:txBody>
          <a:bodyPr/>
          <a:lstStyle>
            <a:lvl1pPr>
              <a:defRPr/>
            </a:lvl1pPr>
          </a:lstStyle>
          <a:p>
            <a:pPr>
              <a:defRPr/>
            </a:pPr>
            <a:fld id="{6B5BDDB2-DD5F-471A-8844-E3690B102E53}" type="slidenum">
              <a:rPr lang="en-IE"/>
              <a:pPr>
                <a:defRPr/>
              </a:pPr>
              <a:t>‹#›</a:t>
            </a:fld>
            <a:endParaRPr lang="en-IE"/>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CA0AD1-47CB-492E-B591-2C1586D3D5BE}" type="datetimeFigureOut">
              <a:rPr lang="en-US"/>
              <a:pPr>
                <a:defRPr/>
              </a:pPr>
              <a:t>4/21/2010</a:t>
            </a:fld>
            <a:endParaRPr lang="en-IE"/>
          </a:p>
        </p:txBody>
      </p:sp>
      <p:sp>
        <p:nvSpPr>
          <p:cNvPr id="3" name="Footer Placeholder 4"/>
          <p:cNvSpPr>
            <a:spLocks noGrp="1"/>
          </p:cNvSpPr>
          <p:nvPr>
            <p:ph type="ftr" sz="quarter" idx="11"/>
          </p:nvPr>
        </p:nvSpPr>
        <p:spPr/>
        <p:txBody>
          <a:bodyPr/>
          <a:lstStyle>
            <a:lvl1pPr>
              <a:defRPr/>
            </a:lvl1pPr>
          </a:lstStyle>
          <a:p>
            <a:pPr>
              <a:defRPr/>
            </a:pPr>
            <a:endParaRPr lang="en-IE"/>
          </a:p>
        </p:txBody>
      </p:sp>
      <p:sp>
        <p:nvSpPr>
          <p:cNvPr id="4" name="Slide Number Placeholder 5"/>
          <p:cNvSpPr>
            <a:spLocks noGrp="1"/>
          </p:cNvSpPr>
          <p:nvPr>
            <p:ph type="sldNum" sz="quarter" idx="12"/>
          </p:nvPr>
        </p:nvSpPr>
        <p:spPr/>
        <p:txBody>
          <a:bodyPr/>
          <a:lstStyle>
            <a:lvl1pPr>
              <a:defRPr/>
            </a:lvl1pPr>
          </a:lstStyle>
          <a:p>
            <a:pPr>
              <a:defRPr/>
            </a:pPr>
            <a:fld id="{37222DB2-3C2A-4F5F-ACFB-798FEA17C768}" type="slidenum">
              <a:rPr lang="en-IE"/>
              <a:pPr>
                <a:defRPr/>
              </a:pPr>
              <a:t>‹#›</a:t>
            </a:fld>
            <a:endParaRPr lang="en-IE"/>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3135564-8342-4A41-97D4-7F879F6B57F1}" type="datetimeFigureOut">
              <a:rPr lang="en-US"/>
              <a:pPr>
                <a:defRPr/>
              </a:pPr>
              <a:t>4/21/2010</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6551747A-4A92-4544-AAF7-877BF338EA6C}" type="slidenum">
              <a:rPr lang="en-IE"/>
              <a:pPr>
                <a:defRPr/>
              </a:pPr>
              <a:t>‹#›</a:t>
            </a:fld>
            <a:endParaRPr lang="en-IE"/>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9B33D1-0435-41C1-9DD2-CBC800238660}" type="datetimeFigureOut">
              <a:rPr lang="en-US"/>
              <a:pPr>
                <a:defRPr/>
              </a:pPr>
              <a:t>4/21/2010</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231F986F-6879-4CB7-B5F9-C062BDA474E3}" type="slidenum">
              <a:rPr lang="en-IE"/>
              <a:pPr>
                <a:defRPr/>
              </a:pPr>
              <a:t>‹#›</a:t>
            </a:fld>
            <a:endParaRPr lang="en-IE"/>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E"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28AC43E-372F-44BF-BB2A-0BF5809A4885}" type="datetimeFigureOut">
              <a:rPr lang="en-US"/>
              <a:pPr>
                <a:defRPr/>
              </a:pPr>
              <a:t>4/21/2010</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73B2ADF-6CD4-427B-BB79-BA19E40EEC7A}" type="slidenum">
              <a:rPr lang="en-IE"/>
              <a:pPr>
                <a:defRPr/>
              </a:pPr>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hyperlink" Target="http://www.sciencedirect.com/science/journal/1546144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1357313" y="5143500"/>
            <a:ext cx="6735762" cy="1025525"/>
          </a:xfrm>
        </p:spPr>
        <p:txBody>
          <a:bodyPr rtlCol="0">
            <a:normAutofit/>
          </a:bodyPr>
          <a:lstStyle/>
          <a:p>
            <a:pPr eaLnBrk="1" fontAlgn="auto" hangingPunct="1">
              <a:spcAft>
                <a:spcPts val="0"/>
              </a:spcAft>
              <a:buFont typeface="Arial" pitchFamily="34" charset="0"/>
              <a:buNone/>
              <a:defRPr/>
            </a:pPr>
            <a:r>
              <a:rPr lang="en-IE" sz="2400" b="1" dirty="0" smtClean="0"/>
              <a:t>Nora </a:t>
            </a:r>
            <a:r>
              <a:rPr lang="en-IE" sz="2400" b="1" dirty="0" err="1" smtClean="0"/>
              <a:t>Hegarty</a:t>
            </a:r>
            <a:r>
              <a:rPr lang="en-IE" sz="2400" b="1" dirty="0" smtClean="0"/>
              <a:t> &amp; Alan </a:t>
            </a:r>
            <a:r>
              <a:rPr lang="en-IE" sz="2400" b="1" dirty="0" err="1" smtClean="0"/>
              <a:t>Carbery</a:t>
            </a:r>
            <a:r>
              <a:rPr lang="en-IE" sz="2400" b="1" dirty="0" smtClean="0"/>
              <a:t>, WIT Libraries</a:t>
            </a:r>
            <a:endParaRPr lang="en-US" sz="2400" b="1" dirty="0" smtClean="0"/>
          </a:p>
        </p:txBody>
      </p:sp>
      <p:pic>
        <p:nvPicPr>
          <p:cNvPr id="2051" name="Picture 6" descr="logo2.jpg"/>
          <p:cNvPicPr>
            <a:picLocks noChangeAspect="1"/>
          </p:cNvPicPr>
          <p:nvPr/>
        </p:nvPicPr>
        <p:blipFill>
          <a:blip r:embed="rId2"/>
          <a:srcRect/>
          <a:stretch>
            <a:fillRect/>
          </a:stretch>
        </p:blipFill>
        <p:spPr bwMode="auto">
          <a:xfrm>
            <a:off x="0" y="0"/>
            <a:ext cx="9144000" cy="1941513"/>
          </a:xfrm>
          <a:prstGeom prst="rect">
            <a:avLst/>
          </a:prstGeom>
          <a:noFill/>
          <a:ln w="9525">
            <a:noFill/>
            <a:miter lim="800000"/>
            <a:headEnd/>
            <a:tailEnd/>
          </a:ln>
        </p:spPr>
      </p:pic>
      <p:sp>
        <p:nvSpPr>
          <p:cNvPr id="2052" name="TextBox 7"/>
          <p:cNvSpPr txBox="1">
            <a:spLocks noChangeArrowheads="1"/>
          </p:cNvSpPr>
          <p:nvPr/>
        </p:nvSpPr>
        <p:spPr bwMode="auto">
          <a:xfrm>
            <a:off x="642938" y="2928938"/>
            <a:ext cx="8215312" cy="1384300"/>
          </a:xfrm>
          <a:prstGeom prst="rect">
            <a:avLst/>
          </a:prstGeom>
          <a:noFill/>
          <a:ln w="9525">
            <a:noFill/>
            <a:miter lim="800000"/>
            <a:headEnd/>
            <a:tailEnd/>
          </a:ln>
        </p:spPr>
        <p:txBody>
          <a:bodyPr>
            <a:spAutoFit/>
          </a:bodyPr>
          <a:lstStyle/>
          <a:p>
            <a:pPr algn="ctr"/>
            <a:r>
              <a:rPr lang="en-IE" sz="2800" b="1">
                <a:latin typeface="Calibri" pitchFamily="34" charset="0"/>
              </a:rPr>
              <a:t>Learning By Doing: </a:t>
            </a:r>
          </a:p>
          <a:p>
            <a:pPr algn="ctr"/>
            <a:r>
              <a:rPr lang="en-IE" sz="2800" b="1">
                <a:latin typeface="Calibri" pitchFamily="34" charset="0"/>
              </a:rPr>
              <a:t>Redesigning the First Year Information Literacy Programme at WIT Libraries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IE" b="1" smtClean="0"/>
              <a:t>Guide on the Side</a:t>
            </a:r>
            <a:endParaRPr lang="en-US" b="1" smtClean="0"/>
          </a:p>
        </p:txBody>
      </p:sp>
      <p:sp>
        <p:nvSpPr>
          <p:cNvPr id="10243" name="Rectangle 3"/>
          <p:cNvSpPr>
            <a:spLocks noGrp="1" noChangeArrowheads="1"/>
          </p:cNvSpPr>
          <p:nvPr>
            <p:ph type="body" idx="1"/>
          </p:nvPr>
        </p:nvSpPr>
        <p:spPr>
          <a:xfrm>
            <a:off x="457200" y="1341438"/>
            <a:ext cx="8329613" cy="4784725"/>
          </a:xfrm>
        </p:spPr>
        <p:txBody>
          <a:bodyPr/>
          <a:lstStyle/>
          <a:p>
            <a:pPr eaLnBrk="1" hangingPunct="1"/>
            <a:r>
              <a:rPr lang="en-US" sz="2800" dirty="0" smtClean="0"/>
              <a:t>Constructivist model</a:t>
            </a:r>
          </a:p>
          <a:p>
            <a:pPr eaLnBrk="1" hangingPunct="1"/>
            <a:r>
              <a:rPr lang="en-US" sz="2800" dirty="0" smtClean="0"/>
              <a:t>Librarian as facilitator &amp; collaborator &amp; coach</a:t>
            </a:r>
          </a:p>
          <a:p>
            <a:pPr eaLnBrk="1" hangingPunct="1"/>
            <a:r>
              <a:rPr lang="en-US" sz="2800" dirty="0" smtClean="0"/>
              <a:t>Guiding &amp; scaffolding the learner </a:t>
            </a:r>
          </a:p>
          <a:p>
            <a:pPr eaLnBrk="1" hangingPunct="1"/>
            <a:r>
              <a:rPr lang="en-IE" sz="2800" dirty="0" smtClean="0"/>
              <a:t>Student-centred</a:t>
            </a:r>
            <a:r>
              <a:rPr lang="en-US" sz="2800" dirty="0" smtClean="0"/>
              <a:t>, </a:t>
            </a:r>
            <a:r>
              <a:rPr lang="en-IE" sz="2800" dirty="0" smtClean="0"/>
              <a:t>mutual inquiry &amp; dialogue </a:t>
            </a:r>
          </a:p>
          <a:p>
            <a:pPr eaLnBrk="1" hangingPunct="1"/>
            <a:r>
              <a:rPr lang="en-IE" sz="2800" dirty="0" smtClean="0"/>
              <a:t>Self-directed, task &amp; problem centred approach</a:t>
            </a:r>
          </a:p>
        </p:txBody>
      </p:sp>
      <p:pic>
        <p:nvPicPr>
          <p:cNvPr id="10244" name="Picture 4" descr="pic2"/>
          <p:cNvPicPr>
            <a:picLocks noChangeAspect="1" noChangeArrowheads="1"/>
          </p:cNvPicPr>
          <p:nvPr/>
        </p:nvPicPr>
        <p:blipFill>
          <a:blip r:embed="rId2"/>
          <a:srcRect/>
          <a:stretch>
            <a:fillRect/>
          </a:stretch>
        </p:blipFill>
        <p:spPr bwMode="auto">
          <a:xfrm>
            <a:off x="4298950" y="3948113"/>
            <a:ext cx="4487863" cy="27003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5"/>
          <p:cNvSpPr>
            <a:spLocks noGrp="1"/>
          </p:cNvSpPr>
          <p:nvPr>
            <p:ph type="title"/>
          </p:nvPr>
        </p:nvSpPr>
        <p:spPr/>
        <p:txBody>
          <a:bodyPr/>
          <a:lstStyle/>
          <a:p>
            <a:pPr eaLnBrk="1" hangingPunct="1"/>
            <a:r>
              <a:rPr lang="en-IE" b="1" dirty="0" smtClean="0"/>
              <a:t>The Worksheet Approach</a:t>
            </a:r>
          </a:p>
        </p:txBody>
      </p:sp>
      <p:sp>
        <p:nvSpPr>
          <p:cNvPr id="12291" name="Content Placeholder 6"/>
          <p:cNvSpPr>
            <a:spLocks noGrp="1"/>
          </p:cNvSpPr>
          <p:nvPr>
            <p:ph idx="1"/>
          </p:nvPr>
        </p:nvSpPr>
        <p:spPr>
          <a:xfrm>
            <a:off x="428596" y="1428736"/>
            <a:ext cx="8229600" cy="4525963"/>
          </a:xfrm>
        </p:spPr>
        <p:txBody>
          <a:bodyPr/>
          <a:lstStyle/>
          <a:p>
            <a:pPr eaLnBrk="1" hangingPunct="1"/>
            <a:r>
              <a:rPr lang="en-IE" sz="2800" dirty="0" smtClean="0"/>
              <a:t>Engaging learning objects for </a:t>
            </a:r>
            <a:r>
              <a:rPr lang="en-IE" sz="2800" u="sng" dirty="0" smtClean="0"/>
              <a:t>all</a:t>
            </a:r>
            <a:r>
              <a:rPr lang="en-IE" sz="2800" dirty="0" smtClean="0"/>
              <a:t> aspects of the Programme</a:t>
            </a:r>
            <a:endParaRPr lang="en-IE" sz="2400" dirty="0" smtClean="0"/>
          </a:p>
          <a:p>
            <a:pPr eaLnBrk="1" hangingPunct="1"/>
            <a:r>
              <a:rPr lang="en-IE" sz="2800" dirty="0" smtClean="0"/>
              <a:t>Problem-centred activities</a:t>
            </a:r>
            <a:endParaRPr lang="en-IE" sz="2400" dirty="0" smtClean="0"/>
          </a:p>
          <a:p>
            <a:pPr eaLnBrk="1" hangingPunct="1"/>
            <a:r>
              <a:rPr lang="en-IE" sz="2800" dirty="0" smtClean="0"/>
              <a:t>Subject-specific</a:t>
            </a:r>
          </a:p>
          <a:p>
            <a:pPr eaLnBrk="1" hangingPunct="1"/>
            <a:r>
              <a:rPr lang="en-IE" sz="2800" dirty="0" smtClean="0"/>
              <a:t>Themes of popular culture</a:t>
            </a:r>
          </a:p>
          <a:p>
            <a:pPr eaLnBrk="1" hangingPunct="1">
              <a:buFont typeface="Arial" charset="0"/>
              <a:buNone/>
            </a:pPr>
            <a:endParaRPr lang="en-IE" dirty="0" smtClean="0"/>
          </a:p>
        </p:txBody>
      </p:sp>
      <p:pic>
        <p:nvPicPr>
          <p:cNvPr id="4" name="Picture 3" descr="ready steady cook logo.jpg"/>
          <p:cNvPicPr>
            <a:picLocks noChangeAspect="1"/>
          </p:cNvPicPr>
          <p:nvPr/>
        </p:nvPicPr>
        <p:blipFill>
          <a:blip r:embed="rId2"/>
          <a:stretch>
            <a:fillRect/>
          </a:stretch>
        </p:blipFill>
        <p:spPr>
          <a:xfrm>
            <a:off x="5500694" y="4500570"/>
            <a:ext cx="3214710" cy="2081467"/>
          </a:xfrm>
          <a:prstGeom prst="rect">
            <a:avLst/>
          </a:prstGeom>
          <a:ln w="38100">
            <a:solidFill>
              <a:schemeClr val="tx1"/>
            </a:solidFill>
          </a:ln>
        </p:spPr>
      </p:pic>
      <p:pic>
        <p:nvPicPr>
          <p:cNvPr id="5" name="Picture 4" descr="Apprentice logo.jpg"/>
          <p:cNvPicPr>
            <a:picLocks noChangeAspect="1"/>
          </p:cNvPicPr>
          <p:nvPr/>
        </p:nvPicPr>
        <p:blipFill>
          <a:blip r:embed="rId3"/>
          <a:stretch>
            <a:fillRect/>
          </a:stretch>
        </p:blipFill>
        <p:spPr>
          <a:xfrm>
            <a:off x="5500694" y="2428868"/>
            <a:ext cx="3214646" cy="1887846"/>
          </a:xfrm>
          <a:prstGeom prst="rect">
            <a:avLst/>
          </a:prstGeom>
        </p:spPr>
      </p:pic>
      <p:pic>
        <p:nvPicPr>
          <p:cNvPr id="6" name="Picture 5" descr="CSI Logo.jpg"/>
          <p:cNvPicPr>
            <a:picLocks noChangeAspect="1"/>
          </p:cNvPicPr>
          <p:nvPr/>
        </p:nvPicPr>
        <p:blipFill>
          <a:blip r:embed="rId4"/>
          <a:stretch>
            <a:fillRect/>
          </a:stretch>
        </p:blipFill>
        <p:spPr>
          <a:xfrm>
            <a:off x="1285852" y="4357694"/>
            <a:ext cx="3000332" cy="148325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par>
                                <p:cTn id="11" presetID="4"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descr="Science Direct_Crime_July08.jpg"/>
          <p:cNvPicPr>
            <a:picLocks noChangeAspect="1"/>
          </p:cNvPicPr>
          <p:nvPr/>
        </p:nvPicPr>
        <p:blipFill>
          <a:blip r:embed="rId2"/>
          <a:srcRect/>
          <a:stretch>
            <a:fillRect/>
          </a:stretch>
        </p:blipFill>
        <p:spPr bwMode="auto">
          <a:xfrm>
            <a:off x="4214813" y="214313"/>
            <a:ext cx="4500562" cy="6365875"/>
          </a:xfrm>
          <a:prstGeom prst="rect">
            <a:avLst/>
          </a:prstGeom>
          <a:noFill/>
          <a:ln w="9525">
            <a:solidFill>
              <a:schemeClr val="tx1"/>
            </a:solidFill>
            <a:miter lim="800000"/>
            <a:headEnd/>
            <a:tailEnd/>
          </a:ln>
        </p:spPr>
      </p:pic>
      <p:sp>
        <p:nvSpPr>
          <p:cNvPr id="13315" name="TextBox 9"/>
          <p:cNvSpPr txBox="1">
            <a:spLocks noChangeArrowheads="1"/>
          </p:cNvSpPr>
          <p:nvPr/>
        </p:nvSpPr>
        <p:spPr bwMode="auto">
          <a:xfrm>
            <a:off x="214313" y="714375"/>
            <a:ext cx="4214812" cy="3386138"/>
          </a:xfrm>
          <a:prstGeom prst="rect">
            <a:avLst/>
          </a:prstGeom>
          <a:noFill/>
          <a:ln w="9525">
            <a:noFill/>
            <a:miter lim="800000"/>
            <a:headEnd/>
            <a:tailEnd/>
          </a:ln>
        </p:spPr>
        <p:txBody>
          <a:bodyPr>
            <a:spAutoFit/>
          </a:bodyPr>
          <a:lstStyle/>
          <a:p>
            <a:pPr algn="ctr"/>
            <a:r>
              <a:rPr lang="en-IE" sz="2800" b="1" u="sng" dirty="0">
                <a:latin typeface="Calibri" pitchFamily="34" charset="0"/>
              </a:rPr>
              <a:t>Workflow of Database Worksheet:</a:t>
            </a:r>
          </a:p>
          <a:p>
            <a:endParaRPr lang="en-IE" sz="2800" dirty="0">
              <a:latin typeface="Calibri" pitchFamily="34" charset="0"/>
            </a:endParaRPr>
          </a:p>
          <a:p>
            <a:r>
              <a:rPr lang="en-IE" sz="2800" dirty="0">
                <a:latin typeface="Calibri" pitchFamily="34" charset="0"/>
              </a:rPr>
              <a:t>Sets the narrative</a:t>
            </a:r>
          </a:p>
          <a:p>
            <a:endParaRPr lang="en-IE" sz="2800" dirty="0">
              <a:latin typeface="Calibri" pitchFamily="34" charset="0"/>
            </a:endParaRPr>
          </a:p>
          <a:p>
            <a:r>
              <a:rPr lang="en-IE" sz="2800" dirty="0">
                <a:latin typeface="Calibri" pitchFamily="34" charset="0"/>
              </a:rPr>
              <a:t>Starts the user with the </a:t>
            </a:r>
            <a:r>
              <a:rPr lang="en-IE" sz="2800" b="1" dirty="0">
                <a:latin typeface="Calibri" pitchFamily="34" charset="0"/>
              </a:rPr>
              <a:t>Basic Search</a:t>
            </a:r>
          </a:p>
          <a:p>
            <a:endParaRPr lang="en-IE" dirty="0">
              <a:latin typeface="Calibri" pitchFamily="34" charset="0"/>
            </a:endParaRPr>
          </a:p>
        </p:txBody>
      </p:sp>
      <p:sp>
        <p:nvSpPr>
          <p:cNvPr id="13316" name="TextBox 10"/>
          <p:cNvSpPr txBox="1">
            <a:spLocks noChangeArrowheads="1"/>
          </p:cNvSpPr>
          <p:nvPr/>
        </p:nvSpPr>
        <p:spPr bwMode="auto">
          <a:xfrm>
            <a:off x="285750" y="4071938"/>
            <a:ext cx="3571875" cy="2246312"/>
          </a:xfrm>
          <a:prstGeom prst="rect">
            <a:avLst/>
          </a:prstGeom>
          <a:noFill/>
          <a:ln w="9525">
            <a:noFill/>
            <a:miter lim="800000"/>
            <a:headEnd/>
            <a:tailEnd/>
          </a:ln>
        </p:spPr>
        <p:txBody>
          <a:bodyPr>
            <a:spAutoFit/>
          </a:bodyPr>
          <a:lstStyle/>
          <a:p>
            <a:r>
              <a:rPr lang="en-IE" sz="2800" dirty="0">
                <a:latin typeface="Calibri" pitchFamily="34" charset="0"/>
              </a:rPr>
              <a:t>Demonstrates the implications of broad keyword </a:t>
            </a:r>
            <a:r>
              <a:rPr lang="en-IE" sz="2800" dirty="0" smtClean="0">
                <a:latin typeface="Calibri" pitchFamily="34" charset="0"/>
              </a:rPr>
              <a:t>searches </a:t>
            </a:r>
            <a:r>
              <a:rPr lang="en-IE" sz="2800" dirty="0">
                <a:latin typeface="Calibri" pitchFamily="34" charset="0"/>
              </a:rPr>
              <a:t>and the impact on results lists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p:txBody>
          <a:bodyPr/>
          <a:lstStyle/>
          <a:p>
            <a:endParaRPr lang="en-IE"/>
          </a:p>
        </p:txBody>
      </p:sp>
      <p:pic>
        <p:nvPicPr>
          <p:cNvPr id="4" name="Picture 7" descr="Science Direct_Crime_July08.jpg"/>
          <p:cNvPicPr>
            <a:picLocks noChangeAspect="1"/>
          </p:cNvPicPr>
          <p:nvPr/>
        </p:nvPicPr>
        <p:blipFill>
          <a:blip r:embed="rId2"/>
          <a:srcRect b="41815"/>
          <a:stretch>
            <a:fillRect/>
          </a:stretch>
        </p:blipFill>
        <p:spPr bwMode="auto">
          <a:xfrm>
            <a:off x="571472" y="214290"/>
            <a:ext cx="8072468" cy="6643710"/>
          </a:xfrm>
          <a:prstGeom prst="rect">
            <a:avLst/>
          </a:prstGeom>
          <a:noFill/>
          <a:ln w="952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6" name="Content Placeholder 5" descr="Untitled-1.jpg"/>
          <p:cNvPicPr>
            <a:picLocks noGrp="1" noChangeAspect="1"/>
          </p:cNvPicPr>
          <p:nvPr>
            <p:ph idx="1"/>
          </p:nvPr>
        </p:nvPicPr>
        <p:blipFill>
          <a:blip r:embed="rId2"/>
          <a:stretch>
            <a:fillRect/>
          </a:stretch>
        </p:blipFill>
        <p:spPr>
          <a:xfrm>
            <a:off x="571472" y="0"/>
            <a:ext cx="8001056" cy="6733283"/>
          </a:xfrm>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Science Direct_Crime_July082.jpg"/>
          <p:cNvPicPr>
            <a:picLocks noChangeAspect="1"/>
          </p:cNvPicPr>
          <p:nvPr/>
        </p:nvPicPr>
        <p:blipFill>
          <a:blip r:embed="rId2"/>
          <a:srcRect/>
          <a:stretch>
            <a:fillRect/>
          </a:stretch>
        </p:blipFill>
        <p:spPr bwMode="auto">
          <a:xfrm>
            <a:off x="285750" y="214313"/>
            <a:ext cx="4429125" cy="6267450"/>
          </a:xfrm>
          <a:prstGeom prst="rect">
            <a:avLst/>
          </a:prstGeom>
          <a:noFill/>
          <a:ln w="9525">
            <a:solidFill>
              <a:schemeClr val="tx1"/>
            </a:solidFill>
            <a:miter lim="800000"/>
            <a:headEnd/>
            <a:tailEnd/>
          </a:ln>
        </p:spPr>
      </p:pic>
      <p:sp>
        <p:nvSpPr>
          <p:cNvPr id="14339" name="TextBox 4"/>
          <p:cNvSpPr txBox="1">
            <a:spLocks noChangeArrowheads="1"/>
          </p:cNvSpPr>
          <p:nvPr/>
        </p:nvSpPr>
        <p:spPr bwMode="auto">
          <a:xfrm>
            <a:off x="5000628" y="428604"/>
            <a:ext cx="3857651" cy="2678113"/>
          </a:xfrm>
          <a:prstGeom prst="rect">
            <a:avLst/>
          </a:prstGeom>
          <a:noFill/>
          <a:ln w="9525">
            <a:noFill/>
            <a:miter lim="800000"/>
            <a:headEnd/>
            <a:tailEnd/>
          </a:ln>
        </p:spPr>
        <p:txBody>
          <a:bodyPr wrap="square">
            <a:spAutoFit/>
          </a:bodyPr>
          <a:lstStyle/>
          <a:p>
            <a:r>
              <a:rPr lang="en-IE" sz="2800" dirty="0">
                <a:latin typeface="Calibri" pitchFamily="34" charset="0"/>
              </a:rPr>
              <a:t>Progresses to an </a:t>
            </a:r>
            <a:r>
              <a:rPr lang="en-IE" sz="2800" b="1" dirty="0">
                <a:latin typeface="Calibri" pitchFamily="34" charset="0"/>
              </a:rPr>
              <a:t>Advanced Search</a:t>
            </a:r>
            <a:r>
              <a:rPr lang="en-IE" sz="2800" dirty="0">
                <a:latin typeface="Calibri" pitchFamily="34" charset="0"/>
              </a:rPr>
              <a:t>, demonstrating the benefits of Boolean and multiple keyword searching</a:t>
            </a:r>
          </a:p>
        </p:txBody>
      </p:sp>
      <p:sp>
        <p:nvSpPr>
          <p:cNvPr id="14340" name="TextBox 5"/>
          <p:cNvSpPr txBox="1">
            <a:spLocks noChangeArrowheads="1"/>
          </p:cNvSpPr>
          <p:nvPr/>
        </p:nvSpPr>
        <p:spPr bwMode="auto">
          <a:xfrm>
            <a:off x="5000628" y="3571876"/>
            <a:ext cx="3857653" cy="2246313"/>
          </a:xfrm>
          <a:prstGeom prst="rect">
            <a:avLst/>
          </a:prstGeom>
          <a:noFill/>
          <a:ln w="9525">
            <a:noFill/>
            <a:miter lim="800000"/>
            <a:headEnd/>
            <a:tailEnd/>
          </a:ln>
        </p:spPr>
        <p:txBody>
          <a:bodyPr wrap="square">
            <a:spAutoFit/>
          </a:bodyPr>
          <a:lstStyle/>
          <a:p>
            <a:r>
              <a:rPr lang="en-IE" sz="2800" dirty="0">
                <a:latin typeface="Calibri" pitchFamily="34" charset="0"/>
              </a:rPr>
              <a:t>Moves to </a:t>
            </a:r>
            <a:r>
              <a:rPr lang="en-IE" sz="2800" b="1" dirty="0">
                <a:latin typeface="Calibri" pitchFamily="34" charset="0"/>
              </a:rPr>
              <a:t>Browse Search</a:t>
            </a:r>
            <a:r>
              <a:rPr lang="en-IE" sz="2800" dirty="0">
                <a:latin typeface="Calibri" pitchFamily="34" charset="0"/>
              </a:rPr>
              <a:t>, demonstrating an alternative method for accessing journal articles and issues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ience Direct_Crime page 2 part 1.jpg"/>
          <p:cNvPicPr>
            <a:picLocks noGrp="1" noChangeAspect="1"/>
          </p:cNvPicPr>
          <p:nvPr>
            <p:ph idx="1"/>
          </p:nvPr>
        </p:nvPicPr>
        <p:blipFill>
          <a:blip r:embed="rId2"/>
          <a:srcRect b="7000"/>
          <a:stretch>
            <a:fillRect/>
          </a:stretch>
        </p:blipFill>
        <p:spPr>
          <a:xfrm>
            <a:off x="428596" y="214290"/>
            <a:ext cx="8149321" cy="6643710"/>
          </a:xfrm>
          <a:ln w="19050" cmpd="sng">
            <a:solidFill>
              <a:schemeClr val="tx1"/>
            </a:solidFill>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5" name="Content Placeholder 4" descr="Science Direct_Crime page 2 part 2.jpg"/>
          <p:cNvPicPr>
            <a:picLocks noGrp="1" noChangeAspect="1"/>
          </p:cNvPicPr>
          <p:nvPr>
            <p:ph idx="1"/>
          </p:nvPr>
        </p:nvPicPr>
        <p:blipFill>
          <a:blip r:embed="rId2"/>
          <a:srcRect t="3328"/>
          <a:stretch>
            <a:fillRect/>
          </a:stretch>
        </p:blipFill>
        <p:spPr>
          <a:xfrm>
            <a:off x="571472" y="0"/>
            <a:ext cx="7929618" cy="6225279"/>
          </a:xfrm>
          <a:ln w="19050">
            <a:solidFill>
              <a:schemeClr val="tx1"/>
            </a:solidFill>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IE" b="1" dirty="0" smtClean="0"/>
              <a:t>Impact</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IE" sz="2800" dirty="0" smtClean="0"/>
              <a:t>Evaluation</a:t>
            </a:r>
          </a:p>
          <a:p>
            <a:pPr lvl="1" eaLnBrk="1" fontAlgn="auto" hangingPunct="1">
              <a:spcAft>
                <a:spcPts val="0"/>
              </a:spcAft>
              <a:buFont typeface="Arial" pitchFamily="34" charset="0"/>
              <a:buChar char="–"/>
              <a:defRPr/>
            </a:pPr>
            <a:r>
              <a:rPr lang="en-IE" sz="2400" dirty="0" smtClean="0"/>
              <a:t>Informal &amp; formal</a:t>
            </a:r>
          </a:p>
          <a:p>
            <a:pPr lvl="1" eaLnBrk="1" fontAlgn="auto" hangingPunct="1">
              <a:spcAft>
                <a:spcPts val="0"/>
              </a:spcAft>
              <a:buFont typeface="Arial" pitchFamily="34" charset="0"/>
              <a:buChar char="–"/>
              <a:defRPr/>
            </a:pPr>
            <a:r>
              <a:rPr lang="en-IE" sz="2400" dirty="0" smtClean="0"/>
              <a:t>SIF/WIT co-funded award recognition</a:t>
            </a:r>
          </a:p>
          <a:p>
            <a:pPr lvl="1" eaLnBrk="1" fontAlgn="auto" hangingPunct="1">
              <a:spcAft>
                <a:spcPts val="0"/>
              </a:spcAft>
              <a:buFont typeface="Arial" pitchFamily="34" charset="0"/>
              <a:buChar char="–"/>
              <a:defRPr/>
            </a:pPr>
            <a:endParaRPr lang="en-IE" dirty="0" smtClean="0"/>
          </a:p>
          <a:p>
            <a:pPr eaLnBrk="1" fontAlgn="auto" hangingPunct="1">
              <a:spcAft>
                <a:spcPts val="0"/>
              </a:spcAft>
              <a:buFont typeface="Arial" pitchFamily="34" charset="0"/>
              <a:buChar char="•"/>
              <a:defRPr/>
            </a:pPr>
            <a:r>
              <a:rPr lang="en-IE" sz="2800" dirty="0" smtClean="0"/>
              <a:t>Observations:</a:t>
            </a:r>
          </a:p>
          <a:p>
            <a:pPr lvl="1" eaLnBrk="1" fontAlgn="auto" hangingPunct="1">
              <a:spcAft>
                <a:spcPts val="0"/>
              </a:spcAft>
              <a:buFont typeface="Arial" pitchFamily="34" charset="0"/>
              <a:buChar char="–"/>
              <a:defRPr/>
            </a:pPr>
            <a:r>
              <a:rPr lang="en-IE" sz="2400" dirty="0" smtClean="0"/>
              <a:t>Energised &amp; enthused students throughout the sessions</a:t>
            </a:r>
          </a:p>
          <a:p>
            <a:pPr lvl="1" eaLnBrk="1" fontAlgn="auto" hangingPunct="1">
              <a:spcAft>
                <a:spcPts val="0"/>
              </a:spcAft>
              <a:buFont typeface="Arial" pitchFamily="34" charset="0"/>
              <a:buChar char="–"/>
              <a:defRPr/>
            </a:pPr>
            <a:r>
              <a:rPr lang="en-IE" sz="2400" dirty="0" smtClean="0"/>
              <a:t>Reinvigorated Learning Support Team</a:t>
            </a:r>
          </a:p>
          <a:p>
            <a:pPr lvl="1" eaLnBrk="1" fontAlgn="auto" hangingPunct="1">
              <a:spcAft>
                <a:spcPts val="0"/>
              </a:spcAft>
              <a:buFont typeface="Arial" pitchFamily="34" charset="0"/>
              <a:buChar char="–"/>
              <a:defRPr/>
            </a:pPr>
            <a:r>
              <a:rPr lang="en-IE" sz="2400" dirty="0" smtClean="0"/>
              <a:t>Positive &amp; encouraging feedback from teaching faculty</a:t>
            </a:r>
            <a:endParaRPr lang="en-IE" sz="24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329613" cy="1143000"/>
          </a:xfrm>
        </p:spPr>
        <p:txBody>
          <a:bodyPr/>
          <a:lstStyle/>
          <a:p>
            <a:r>
              <a:rPr lang="en-IE" b="1" smtClean="0"/>
              <a:t>Formal Evaluation (Sept-Dec 2009)</a:t>
            </a:r>
          </a:p>
        </p:txBody>
      </p:sp>
      <p:sp>
        <p:nvSpPr>
          <p:cNvPr id="17411" name="TextBox 6"/>
          <p:cNvSpPr txBox="1">
            <a:spLocks noChangeArrowheads="1"/>
          </p:cNvSpPr>
          <p:nvPr/>
        </p:nvSpPr>
        <p:spPr bwMode="auto">
          <a:xfrm>
            <a:off x="285750" y="5857875"/>
            <a:ext cx="8643938" cy="461665"/>
          </a:xfrm>
          <a:prstGeom prst="rect">
            <a:avLst/>
          </a:prstGeom>
          <a:noFill/>
          <a:ln w="9525">
            <a:noFill/>
            <a:miter lim="800000"/>
            <a:headEnd/>
            <a:tailEnd/>
          </a:ln>
        </p:spPr>
        <p:txBody>
          <a:bodyPr>
            <a:spAutoFit/>
          </a:bodyPr>
          <a:lstStyle/>
          <a:p>
            <a:pPr algn="ctr"/>
            <a:r>
              <a:rPr lang="en-IE" sz="2400" b="1" dirty="0" smtClean="0">
                <a:latin typeface="Calibri" pitchFamily="34" charset="0"/>
              </a:rPr>
              <a:t>I  enjoyed getting involved in the worksheet activities</a:t>
            </a:r>
            <a:endParaRPr lang="en-IE" sz="2400" b="1" dirty="0">
              <a:latin typeface="Calibri" pitchFamily="34" charset="0"/>
            </a:endParaRPr>
          </a:p>
        </p:txBody>
      </p:sp>
      <p:graphicFrame>
        <p:nvGraphicFramePr>
          <p:cNvPr id="7" name="Chart 6"/>
          <p:cNvGraphicFramePr/>
          <p:nvPr/>
        </p:nvGraphicFramePr>
        <p:xfrm>
          <a:off x="428596" y="1214422"/>
          <a:ext cx="7786742" cy="467204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IE" b="1" dirty="0" smtClean="0"/>
              <a:t>Introduction</a:t>
            </a:r>
          </a:p>
        </p:txBody>
      </p:sp>
      <p:sp>
        <p:nvSpPr>
          <p:cNvPr id="3075" name="Content Placeholder 2"/>
          <p:cNvSpPr>
            <a:spLocks noGrp="1"/>
          </p:cNvSpPr>
          <p:nvPr>
            <p:ph idx="1"/>
          </p:nvPr>
        </p:nvSpPr>
        <p:spPr>
          <a:xfrm>
            <a:off x="457200" y="1600200"/>
            <a:ext cx="8229600" cy="4829196"/>
          </a:xfrm>
        </p:spPr>
        <p:txBody>
          <a:bodyPr/>
          <a:lstStyle/>
          <a:p>
            <a:r>
              <a:rPr lang="en-IE" sz="2800" dirty="0" smtClean="0"/>
              <a:t>Redesigned First Year Information Literacy Programme</a:t>
            </a:r>
            <a:br>
              <a:rPr lang="en-IE" sz="2800" dirty="0" smtClean="0"/>
            </a:br>
            <a:r>
              <a:rPr lang="en-IE" sz="2800" dirty="0" smtClean="0"/>
              <a:t> </a:t>
            </a:r>
            <a:r>
              <a:rPr lang="en-IE" sz="2400" dirty="0" smtClean="0"/>
              <a:t>– Pilot: 2007</a:t>
            </a:r>
            <a:br>
              <a:rPr lang="en-IE" sz="2400" dirty="0" smtClean="0"/>
            </a:br>
            <a:r>
              <a:rPr lang="en-IE" sz="2400" dirty="0" smtClean="0"/>
              <a:t> – Full Integration: 2008/2009 &amp; 2009/2010</a:t>
            </a:r>
          </a:p>
          <a:p>
            <a:pPr eaLnBrk="1" hangingPunct="1">
              <a:buNone/>
            </a:pPr>
            <a:endParaRPr lang="en-US" i="1" dirty="0" smtClean="0"/>
          </a:p>
          <a:p>
            <a:pPr eaLnBrk="1" hangingPunct="1">
              <a:buNone/>
            </a:pPr>
            <a:r>
              <a:rPr lang="en-US" i="1" dirty="0" smtClean="0"/>
              <a:t>	</a:t>
            </a:r>
            <a:r>
              <a:rPr lang="en-US" sz="2600" i="1" dirty="0" smtClean="0"/>
              <a:t>“What the student does is more important in determining what is learned than what the teacher does”   </a:t>
            </a:r>
            <a:br>
              <a:rPr lang="en-US" sz="2600" i="1" dirty="0" smtClean="0"/>
            </a:br>
            <a:r>
              <a:rPr lang="en-US" sz="1200" dirty="0" err="1" smtClean="0"/>
              <a:t>Shuell</a:t>
            </a:r>
            <a:r>
              <a:rPr lang="en-US" sz="1200" dirty="0" smtClean="0"/>
              <a:t>, 1986, 429</a:t>
            </a:r>
          </a:p>
          <a:p>
            <a:pPr>
              <a:buNone/>
            </a:pPr>
            <a:endParaRPr lang="en-IE" dirty="0" smtClean="0"/>
          </a:p>
        </p:txBody>
      </p:sp>
      <p:pic>
        <p:nvPicPr>
          <p:cNvPr id="5" name="Picture 4" descr="spark.gif"/>
          <p:cNvPicPr>
            <a:picLocks noChangeAspect="1"/>
          </p:cNvPicPr>
          <p:nvPr/>
        </p:nvPicPr>
        <p:blipFill>
          <a:blip r:embed="rId2"/>
          <a:stretch>
            <a:fillRect/>
          </a:stretch>
        </p:blipFill>
        <p:spPr>
          <a:xfrm>
            <a:off x="6858016" y="4500570"/>
            <a:ext cx="1752603" cy="1891297"/>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401050" cy="1143000"/>
          </a:xfrm>
        </p:spPr>
        <p:txBody>
          <a:bodyPr/>
          <a:lstStyle/>
          <a:p>
            <a:r>
              <a:rPr lang="en-IE" b="1" smtClean="0"/>
              <a:t>Formal Evaluation (Sept-Dec 2009)</a:t>
            </a:r>
          </a:p>
        </p:txBody>
      </p:sp>
      <p:pic>
        <p:nvPicPr>
          <p:cNvPr id="16387" name="Content Placeholder 8" descr="Pie 1.jpg"/>
          <p:cNvPicPr>
            <a:picLocks noGrp="1" noChangeAspect="1"/>
          </p:cNvPicPr>
          <p:nvPr>
            <p:ph idx="1"/>
          </p:nvPr>
        </p:nvPicPr>
        <p:blipFill>
          <a:blip r:embed="rId2"/>
          <a:srcRect/>
          <a:stretch>
            <a:fillRect/>
          </a:stretch>
        </p:blipFill>
        <p:spPr>
          <a:xfrm>
            <a:off x="928688" y="1428750"/>
            <a:ext cx="7286625" cy="4525963"/>
          </a:xfrm>
        </p:spPr>
      </p:pic>
      <p:sp>
        <p:nvSpPr>
          <p:cNvPr id="16388" name="TextBox 10"/>
          <p:cNvSpPr txBox="1">
            <a:spLocks noChangeArrowheads="1"/>
          </p:cNvSpPr>
          <p:nvPr/>
        </p:nvSpPr>
        <p:spPr bwMode="auto">
          <a:xfrm>
            <a:off x="500063" y="6000750"/>
            <a:ext cx="8345487" cy="461963"/>
          </a:xfrm>
          <a:prstGeom prst="rect">
            <a:avLst/>
          </a:prstGeom>
          <a:noFill/>
          <a:ln w="9525">
            <a:noFill/>
            <a:miter lim="800000"/>
            <a:headEnd/>
            <a:tailEnd/>
          </a:ln>
        </p:spPr>
        <p:txBody>
          <a:bodyPr wrap="none">
            <a:spAutoFit/>
          </a:bodyPr>
          <a:lstStyle/>
          <a:p>
            <a:r>
              <a:rPr lang="en-IE" sz="2400" b="1">
                <a:latin typeface="Calibri" pitchFamily="34" charset="0"/>
              </a:rPr>
              <a:t>Please Rate the Overall Value of the Library Training Programme</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Content Placeholder 3"/>
          <p:cNvGrpSpPr>
            <a:grpSpLocks noGrp="1"/>
          </p:cNvGrpSpPr>
          <p:nvPr>
            <p:ph idx="1"/>
          </p:nvPr>
        </p:nvGrpSpPr>
        <p:grpSpPr bwMode="auto">
          <a:xfrm>
            <a:off x="1714500" y="285750"/>
            <a:ext cx="5969000" cy="6286500"/>
            <a:chOff x="9151338" y="1015326"/>
            <a:chExt cx="7634357" cy="13862093"/>
          </a:xfrm>
        </p:grpSpPr>
        <p:pic>
          <p:nvPicPr>
            <p:cNvPr id="18437" name="Picture 4" descr="aoife comic 4 copy.jpg"/>
            <p:cNvPicPr>
              <a:picLocks noChangeAspect="1"/>
            </p:cNvPicPr>
            <p:nvPr/>
          </p:nvPicPr>
          <p:blipFill>
            <a:blip r:embed="rId2"/>
            <a:srcRect/>
            <a:stretch>
              <a:fillRect/>
            </a:stretch>
          </p:blipFill>
          <p:spPr bwMode="auto">
            <a:xfrm>
              <a:off x="9242706" y="1015326"/>
              <a:ext cx="7542989" cy="13862093"/>
            </a:xfrm>
            <a:prstGeom prst="rect">
              <a:avLst/>
            </a:prstGeom>
            <a:noFill/>
            <a:ln w="127000">
              <a:solidFill>
                <a:schemeClr val="tx1"/>
              </a:solidFill>
              <a:miter lim="800000"/>
              <a:headEnd/>
              <a:tailEnd/>
            </a:ln>
          </p:spPr>
        </p:pic>
        <p:sp>
          <p:nvSpPr>
            <p:cNvPr id="6" name="Oval Callout 5"/>
            <p:cNvSpPr/>
            <p:nvPr/>
          </p:nvSpPr>
          <p:spPr>
            <a:xfrm>
              <a:off x="11709660" y="1015326"/>
              <a:ext cx="4858782" cy="1785270"/>
            </a:xfrm>
            <a:prstGeom prst="wedgeEllipseCallout">
              <a:avLst>
                <a:gd name="adj1" fmla="val 2994"/>
                <a:gd name="adj2" fmla="val 105936"/>
              </a:avLst>
            </a:prstGeom>
            <a:ln w="7620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IE" sz="1200" b="1" dirty="0">
                  <a:latin typeface="Comic Sans MS" pitchFamily="66" charset="0"/>
                </a:rPr>
                <a:t>I would recommend library training to future first years</a:t>
              </a:r>
            </a:p>
          </p:txBody>
        </p:sp>
        <p:sp>
          <p:nvSpPr>
            <p:cNvPr id="7" name="Oval Callout 6"/>
            <p:cNvSpPr/>
            <p:nvPr/>
          </p:nvSpPr>
          <p:spPr>
            <a:xfrm>
              <a:off x="9151338" y="2590564"/>
              <a:ext cx="4785687" cy="2142323"/>
            </a:xfrm>
            <a:prstGeom prst="wedgeEllipseCallout">
              <a:avLst>
                <a:gd name="adj1" fmla="val 55729"/>
                <a:gd name="adj2" fmla="val 25262"/>
              </a:avLst>
            </a:prstGeom>
            <a:ln w="7620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IE" sz="1200" b="1" dirty="0">
                  <a:latin typeface="Comic Sans MS" pitchFamily="66" charset="0"/>
                </a:rPr>
                <a:t>Using the library used to make me nervous. Now I feel confident about using the library</a:t>
              </a:r>
            </a:p>
          </p:txBody>
        </p:sp>
      </p:grpSp>
      <p:sp>
        <p:nvSpPr>
          <p:cNvPr id="8" name="Oval Callout 7"/>
          <p:cNvSpPr/>
          <p:nvPr/>
        </p:nvSpPr>
        <p:spPr>
          <a:xfrm>
            <a:off x="1785938" y="2000250"/>
            <a:ext cx="3071812" cy="1000125"/>
          </a:xfrm>
          <a:prstGeom prst="wedgeEllipseCallout">
            <a:avLst>
              <a:gd name="adj1" fmla="val 72528"/>
              <a:gd name="adj2" fmla="val -33084"/>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1200" b="1" dirty="0">
                <a:solidFill>
                  <a:schemeClr val="tx1"/>
                </a:solidFill>
                <a:latin typeface="Comic Sans MS" pitchFamily="66" charset="0"/>
              </a:rPr>
              <a:t>I was unsure of how to search for information. Afterwards, I felt reassured.</a:t>
            </a:r>
            <a:endParaRPr lang="en-IE" sz="1200" b="1" dirty="0">
              <a:solidFill>
                <a:sysClr val="windowText" lastClr="000000"/>
              </a:solidFill>
              <a:latin typeface="Comic Sans MS" pitchFamily="66" charset="0"/>
            </a:endParaRPr>
          </a:p>
        </p:txBody>
      </p:sp>
      <p:sp>
        <p:nvSpPr>
          <p:cNvPr id="9" name="Parallelogram 8"/>
          <p:cNvSpPr/>
          <p:nvPr/>
        </p:nvSpPr>
        <p:spPr>
          <a:xfrm>
            <a:off x="1857375" y="5500688"/>
            <a:ext cx="3286125" cy="928687"/>
          </a:xfrm>
          <a:prstGeom prst="parallelogram">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b="1" i="1" dirty="0">
                <a:solidFill>
                  <a:schemeClr val="tx1"/>
                </a:solidFill>
                <a:latin typeface="Comic Sans MS" pitchFamily="66" charset="0"/>
              </a:rPr>
              <a:t>The 1</a:t>
            </a:r>
            <a:r>
              <a:rPr lang="en-IE" b="1" i="1" baseline="30000" dirty="0">
                <a:solidFill>
                  <a:schemeClr val="tx1"/>
                </a:solidFill>
                <a:latin typeface="Comic Sans MS" pitchFamily="66" charset="0"/>
              </a:rPr>
              <a:t>st</a:t>
            </a:r>
            <a:r>
              <a:rPr lang="en-IE" b="1" i="1" dirty="0">
                <a:solidFill>
                  <a:schemeClr val="tx1"/>
                </a:solidFill>
                <a:latin typeface="Comic Sans MS" pitchFamily="66" charset="0"/>
              </a:rPr>
              <a:t> Year </a:t>
            </a:r>
          </a:p>
          <a:p>
            <a:pPr algn="ctr" fontAlgn="auto">
              <a:spcBef>
                <a:spcPts val="0"/>
              </a:spcBef>
              <a:spcAft>
                <a:spcPts val="0"/>
              </a:spcAft>
              <a:defRPr/>
            </a:pPr>
            <a:r>
              <a:rPr lang="en-IE" b="1" i="1" dirty="0">
                <a:solidFill>
                  <a:schemeClr val="tx1"/>
                </a:solidFill>
                <a:latin typeface="Comic Sans MS" pitchFamily="66" charset="0"/>
              </a:rPr>
              <a:t>WIT Student</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IE" b="1" dirty="0" smtClean="0"/>
              <a:t>Further Developments</a:t>
            </a:r>
          </a:p>
        </p:txBody>
      </p:sp>
      <p:sp>
        <p:nvSpPr>
          <p:cNvPr id="19459" name="Content Placeholder 2"/>
          <p:cNvSpPr>
            <a:spLocks noGrp="1"/>
          </p:cNvSpPr>
          <p:nvPr>
            <p:ph idx="1"/>
          </p:nvPr>
        </p:nvSpPr>
        <p:spPr>
          <a:xfrm>
            <a:off x="457200" y="1428750"/>
            <a:ext cx="8229600" cy="4697413"/>
          </a:xfrm>
        </p:spPr>
        <p:txBody>
          <a:bodyPr/>
          <a:lstStyle/>
          <a:p>
            <a:pPr marL="0" indent="0" eaLnBrk="1" hangingPunct="1">
              <a:buNone/>
            </a:pPr>
            <a:r>
              <a:rPr lang="en-IE" sz="2600" i="1" dirty="0" smtClean="0"/>
              <a:t>“Students’ information literacy skills should be developed as they progress both horizontally and vertically through the college curriculum” </a:t>
            </a:r>
            <a:r>
              <a:rPr lang="en-US" sz="1200" dirty="0" smtClean="0"/>
              <a:t>Meyer et al, 2008, 31.</a:t>
            </a:r>
            <a:r>
              <a:rPr lang="en-US" sz="1400" dirty="0" smtClean="0"/>
              <a:t/>
            </a:r>
            <a:br>
              <a:rPr lang="en-US" sz="1400" dirty="0" smtClean="0"/>
            </a:br>
            <a:endParaRPr lang="en-IE" sz="2400" i="1" dirty="0" smtClean="0"/>
          </a:p>
          <a:p>
            <a:pPr eaLnBrk="1" hangingPunct="1"/>
            <a:r>
              <a:rPr lang="en-IE" sz="2800" dirty="0" smtClean="0"/>
              <a:t>Integrate the student-centred model into all training for undergraduates, postgraduates &amp; staff</a:t>
            </a:r>
          </a:p>
          <a:p>
            <a:pPr lvl="1" eaLnBrk="1" hangingPunct="1"/>
            <a:endParaRPr lang="en-IE" sz="2200" dirty="0" smtClean="0"/>
          </a:p>
          <a:p>
            <a:pPr eaLnBrk="1" hangingPunct="1"/>
            <a:r>
              <a:rPr lang="en-IE" sz="2800" dirty="0" smtClean="0"/>
              <a:t>Currently developed:</a:t>
            </a:r>
          </a:p>
          <a:p>
            <a:pPr lvl="1" eaLnBrk="1" hangingPunct="1"/>
            <a:r>
              <a:rPr lang="en-IE" sz="2400" dirty="0" smtClean="0"/>
              <a:t>Nursing undergraduates</a:t>
            </a:r>
          </a:p>
          <a:p>
            <a:pPr lvl="1" eaLnBrk="1" hangingPunct="1"/>
            <a:r>
              <a:rPr lang="en-IE" sz="2400" dirty="0" smtClean="0"/>
              <a:t>Library staff training</a:t>
            </a:r>
            <a:endParaRPr lang="en-IE" dirty="0" smtClean="0"/>
          </a:p>
          <a:p>
            <a:pPr lvl="1" eaLnBrk="1" hangingPunct="1"/>
            <a:endParaRPr lang="en-IE" sz="2200"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IE" b="1" dirty="0" smtClean="0"/>
              <a:t>In the Beginning</a:t>
            </a:r>
            <a:endParaRPr lang="en-US" b="1" dirty="0" smtClean="0"/>
          </a:p>
        </p:txBody>
      </p:sp>
      <p:sp>
        <p:nvSpPr>
          <p:cNvPr id="4099" name="Rectangle 3"/>
          <p:cNvSpPr>
            <a:spLocks noGrp="1" noChangeArrowheads="1"/>
          </p:cNvSpPr>
          <p:nvPr>
            <p:ph type="body" idx="1"/>
          </p:nvPr>
        </p:nvSpPr>
        <p:spPr>
          <a:xfrm>
            <a:off x="457200" y="1412875"/>
            <a:ext cx="8472488" cy="4713288"/>
          </a:xfrm>
        </p:spPr>
        <p:txBody>
          <a:bodyPr/>
          <a:lstStyle/>
          <a:p>
            <a:pPr eaLnBrk="1" hangingPunct="1"/>
            <a:r>
              <a:rPr lang="en-IE" sz="2800" dirty="0" smtClean="0"/>
              <a:t>Information literacy programmes offered in WIT Libraries since the late 1990s</a:t>
            </a:r>
          </a:p>
          <a:p>
            <a:pPr lvl="1" eaLnBrk="1" hangingPunct="1"/>
            <a:endParaRPr lang="en-IE" sz="2400" dirty="0" smtClean="0"/>
          </a:p>
          <a:p>
            <a:pPr eaLnBrk="1" hangingPunct="1"/>
            <a:r>
              <a:rPr lang="en-IE" sz="2800" dirty="0" smtClean="0"/>
              <a:t> First Year Information Literacy Programme: 2 hour lecture-demonstration model</a:t>
            </a:r>
          </a:p>
          <a:p>
            <a:pPr lvl="1" eaLnBrk="1" hangingPunct="1">
              <a:buNone/>
            </a:pPr>
            <a:endParaRPr lang="en-IE" sz="2400" dirty="0" smtClean="0"/>
          </a:p>
          <a:p>
            <a:pPr eaLnBrk="1" hangingPunct="1"/>
            <a:r>
              <a:rPr lang="en-IE" sz="2800" dirty="0" smtClean="0"/>
              <a:t>Overall aims</a:t>
            </a:r>
            <a:br>
              <a:rPr lang="en-IE" sz="2800" dirty="0" smtClean="0"/>
            </a:br>
            <a:r>
              <a:rPr lang="en-IE" sz="2400" dirty="0" smtClean="0"/>
              <a:t>- Successful transition to 3</a:t>
            </a:r>
            <a:r>
              <a:rPr lang="en-IE" sz="2400" baseline="30000" dirty="0" smtClean="0"/>
              <a:t>rd</a:t>
            </a:r>
            <a:r>
              <a:rPr lang="en-IE" sz="2400" dirty="0" smtClean="0"/>
              <a:t> level education</a:t>
            </a:r>
            <a:br>
              <a:rPr lang="en-IE" sz="2400" dirty="0" smtClean="0"/>
            </a:br>
            <a:r>
              <a:rPr lang="en-IE" sz="2400" dirty="0" smtClean="0"/>
              <a:t>- Comfortable, confident, competent library users</a:t>
            </a:r>
          </a:p>
          <a:p>
            <a:pPr eaLnBrk="1" hangingPunct="1">
              <a:buFont typeface="Arial" charset="0"/>
              <a:buNone/>
            </a:pPr>
            <a:endParaRPr lang="en-IE" sz="2800"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IE" b="1" smtClean="0"/>
              <a:t>Sage on the Stage</a:t>
            </a:r>
            <a:endParaRPr lang="en-US" b="1" smtClean="0"/>
          </a:p>
        </p:txBody>
      </p:sp>
      <p:sp>
        <p:nvSpPr>
          <p:cNvPr id="5123" name="Rectangle 3"/>
          <p:cNvSpPr>
            <a:spLocks noGrp="1" noChangeArrowheads="1"/>
          </p:cNvSpPr>
          <p:nvPr>
            <p:ph type="body" idx="1"/>
          </p:nvPr>
        </p:nvSpPr>
        <p:spPr>
          <a:xfrm>
            <a:off x="468313" y="1412875"/>
            <a:ext cx="8229600" cy="4525963"/>
          </a:xfrm>
        </p:spPr>
        <p:txBody>
          <a:bodyPr/>
          <a:lstStyle/>
          <a:p>
            <a:pPr eaLnBrk="1" hangingPunct="1"/>
            <a:r>
              <a:rPr lang="en-US" sz="2800" dirty="0" err="1" smtClean="0"/>
              <a:t>Behaviourist</a:t>
            </a:r>
            <a:r>
              <a:rPr lang="en-US" sz="2800" dirty="0" smtClean="0"/>
              <a:t> model</a:t>
            </a:r>
          </a:p>
          <a:p>
            <a:pPr eaLnBrk="1" hangingPunct="1"/>
            <a:r>
              <a:rPr lang="en-IE" sz="2800" dirty="0" smtClean="0"/>
              <a:t>Teacher-centred approach</a:t>
            </a:r>
            <a:endParaRPr lang="en-US" sz="2800" dirty="0" smtClean="0"/>
          </a:p>
          <a:p>
            <a:pPr eaLnBrk="1" hangingPunct="1"/>
            <a:r>
              <a:rPr lang="en-US" sz="2800" dirty="0" smtClean="0"/>
              <a:t>Librarian as expert, students as </a:t>
            </a:r>
            <a:r>
              <a:rPr lang="en-US" sz="2800" i="1" dirty="0" smtClean="0"/>
              <a:t>‘</a:t>
            </a:r>
            <a:r>
              <a:rPr lang="en-US" sz="2800" dirty="0" smtClean="0"/>
              <a:t>empty vessels’</a:t>
            </a:r>
          </a:p>
          <a:p>
            <a:pPr eaLnBrk="1" hangingPunct="1"/>
            <a:r>
              <a:rPr lang="en-US" sz="2800" dirty="0" smtClean="0"/>
              <a:t>‘Show &amp; tell’ or ‘point &amp; click’ approach</a:t>
            </a:r>
          </a:p>
          <a:p>
            <a:pPr eaLnBrk="1" hangingPunct="1"/>
            <a:r>
              <a:rPr lang="en-IE" sz="2800" dirty="0" smtClean="0"/>
              <a:t>Passive &amp; rote learning </a:t>
            </a:r>
            <a:endParaRPr lang="en-US" sz="2800" dirty="0" smtClean="0"/>
          </a:p>
        </p:txBody>
      </p:sp>
      <p:pic>
        <p:nvPicPr>
          <p:cNvPr id="5124" name="Picture 4" descr="pic1"/>
          <p:cNvPicPr>
            <a:picLocks noChangeAspect="1" noChangeArrowheads="1"/>
          </p:cNvPicPr>
          <p:nvPr/>
        </p:nvPicPr>
        <p:blipFill>
          <a:blip r:embed="rId2"/>
          <a:srcRect/>
          <a:stretch>
            <a:fillRect/>
          </a:stretch>
        </p:blipFill>
        <p:spPr bwMode="auto">
          <a:xfrm>
            <a:off x="3851275" y="3933825"/>
            <a:ext cx="5243513" cy="2698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IE" b="1" dirty="0" smtClean="0"/>
              <a:t>Learning by Doing</a:t>
            </a:r>
            <a:endParaRPr lang="en-US" dirty="0" smtClean="0"/>
          </a:p>
        </p:txBody>
      </p:sp>
      <p:sp>
        <p:nvSpPr>
          <p:cNvPr id="6147" name="Content Placeholder 2"/>
          <p:cNvSpPr>
            <a:spLocks noGrp="1"/>
          </p:cNvSpPr>
          <p:nvPr>
            <p:ph idx="1"/>
          </p:nvPr>
        </p:nvSpPr>
        <p:spPr>
          <a:xfrm>
            <a:off x="457200" y="1500188"/>
            <a:ext cx="8229600" cy="4625975"/>
          </a:xfrm>
        </p:spPr>
        <p:txBody>
          <a:bodyPr/>
          <a:lstStyle/>
          <a:p>
            <a:pPr indent="20638" eaLnBrk="1" hangingPunct="1">
              <a:buFont typeface="Arial" charset="0"/>
              <a:buNone/>
            </a:pPr>
            <a:r>
              <a:rPr lang="en-GB" sz="2600" i="1" dirty="0" smtClean="0"/>
              <a:t>“Learning is not a spectator sport. Students do not learn much just by sitting in classes listening to teachers, memorizing pre-packaged assignments, and spitting out answers. They must talk about what they are learning, write about it, relate it to past experiences and apply it to their daily lives. They must make what they learn part of themselves”   </a:t>
            </a:r>
            <a:r>
              <a:rPr lang="en-GB" sz="1200" dirty="0" err="1" smtClean="0"/>
              <a:t>Chickering</a:t>
            </a:r>
            <a:r>
              <a:rPr lang="en-GB" sz="1200" dirty="0" smtClean="0"/>
              <a:t> &amp; </a:t>
            </a:r>
            <a:r>
              <a:rPr lang="en-GB" sz="1200" dirty="0" err="1" smtClean="0"/>
              <a:t>Gamson</a:t>
            </a:r>
            <a:r>
              <a:rPr lang="en-GB" sz="1200" dirty="0" smtClean="0"/>
              <a:t>, 1987, 5</a:t>
            </a:r>
            <a:endParaRPr lang="en-US" sz="2800" dirty="0" smtClean="0"/>
          </a:p>
          <a:p>
            <a:pPr indent="20638" eaLnBrk="1" hangingPunct="1">
              <a:buFontTx/>
              <a:buNone/>
            </a:pPr>
            <a:endParaRPr lang="en-GB" sz="2800" dirty="0" smtClean="0"/>
          </a:p>
          <a:p>
            <a:pPr indent="20638" eaLnBrk="1" hangingPunct="1">
              <a:buFont typeface="Arial" charset="0"/>
              <a:buNone/>
            </a:pPr>
            <a:endParaRPr lang="en-US"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IE" b="1" smtClean="0"/>
              <a:t>Student-Centred Approach</a:t>
            </a:r>
            <a:endParaRPr lang="en-US" b="1" smtClean="0"/>
          </a:p>
        </p:txBody>
      </p:sp>
      <p:sp>
        <p:nvSpPr>
          <p:cNvPr id="7171" name="Rectangle 3"/>
          <p:cNvSpPr>
            <a:spLocks noGrp="1" noChangeArrowheads="1"/>
          </p:cNvSpPr>
          <p:nvPr>
            <p:ph type="body" idx="1"/>
          </p:nvPr>
        </p:nvSpPr>
        <p:spPr>
          <a:xfrm>
            <a:off x="457200" y="1125538"/>
            <a:ext cx="8229600" cy="5000625"/>
          </a:xfrm>
        </p:spPr>
        <p:txBody>
          <a:bodyPr/>
          <a:lstStyle/>
          <a:p>
            <a:pPr lvl="3" eaLnBrk="1" hangingPunct="1">
              <a:lnSpc>
                <a:spcPct val="90000"/>
              </a:lnSpc>
              <a:buFontTx/>
              <a:buNone/>
            </a:pPr>
            <a:endParaRPr lang="en-US" sz="1800" dirty="0" smtClean="0"/>
          </a:p>
          <a:p>
            <a:pPr eaLnBrk="1" hangingPunct="1">
              <a:lnSpc>
                <a:spcPct val="90000"/>
              </a:lnSpc>
              <a:buFontTx/>
              <a:buNone/>
            </a:pPr>
            <a:r>
              <a:rPr lang="en-US" sz="2600" dirty="0" smtClean="0"/>
              <a:t>“</a:t>
            </a:r>
            <a:r>
              <a:rPr lang="en-US" sz="2600" i="1" dirty="0" smtClean="0"/>
              <a:t>If transportation may be likened to </a:t>
            </a:r>
          </a:p>
          <a:p>
            <a:pPr eaLnBrk="1" hangingPunct="1">
              <a:lnSpc>
                <a:spcPct val="90000"/>
              </a:lnSpc>
              <a:buFontTx/>
              <a:buNone/>
            </a:pPr>
            <a:r>
              <a:rPr lang="en-US" sz="2600" i="1" dirty="0" smtClean="0"/>
              <a:t>learning, the goal of education is </a:t>
            </a:r>
          </a:p>
          <a:p>
            <a:pPr eaLnBrk="1" hangingPunct="1">
              <a:lnSpc>
                <a:spcPct val="90000"/>
              </a:lnSpc>
              <a:buFontTx/>
              <a:buNone/>
            </a:pPr>
            <a:r>
              <a:rPr lang="en-US" sz="2600" i="1" dirty="0" smtClean="0"/>
              <a:t>not to move learners passively from </a:t>
            </a:r>
          </a:p>
          <a:p>
            <a:pPr eaLnBrk="1" hangingPunct="1">
              <a:lnSpc>
                <a:spcPct val="90000"/>
              </a:lnSpc>
              <a:buFontTx/>
              <a:buNone/>
            </a:pPr>
            <a:r>
              <a:rPr lang="en-US" sz="2600" i="1" dirty="0" smtClean="0"/>
              <a:t>point to point but to help them </a:t>
            </a:r>
          </a:p>
          <a:p>
            <a:pPr eaLnBrk="1" hangingPunct="1">
              <a:lnSpc>
                <a:spcPct val="90000"/>
              </a:lnSpc>
              <a:buFontTx/>
              <a:buNone/>
            </a:pPr>
            <a:r>
              <a:rPr lang="en-US" sz="2600" i="1" dirty="0" smtClean="0"/>
              <a:t>learn to drive themselves” </a:t>
            </a:r>
          </a:p>
          <a:p>
            <a:pPr eaLnBrk="1" hangingPunct="1">
              <a:lnSpc>
                <a:spcPct val="90000"/>
              </a:lnSpc>
              <a:buFontTx/>
              <a:buNone/>
            </a:pPr>
            <a:r>
              <a:rPr lang="en-US" sz="1200" dirty="0" err="1" smtClean="0"/>
              <a:t>Gunderman</a:t>
            </a:r>
            <a:r>
              <a:rPr lang="en-US" sz="1200" dirty="0" smtClean="0"/>
              <a:t> &amp; Wood, 2004, 897</a:t>
            </a:r>
            <a:r>
              <a:rPr lang="en-US" sz="1200" i="1" dirty="0" smtClean="0"/>
              <a:t> </a:t>
            </a:r>
          </a:p>
          <a:p>
            <a:pPr eaLnBrk="1" hangingPunct="1">
              <a:lnSpc>
                <a:spcPct val="90000"/>
              </a:lnSpc>
              <a:buFontTx/>
              <a:buNone/>
            </a:pPr>
            <a:endParaRPr lang="en-IE" sz="1200" dirty="0" smtClean="0"/>
          </a:p>
          <a:p>
            <a:pPr eaLnBrk="1" hangingPunct="1">
              <a:lnSpc>
                <a:spcPct val="90000"/>
              </a:lnSpc>
              <a:buFontTx/>
              <a:buNone/>
            </a:pPr>
            <a:endParaRPr lang="en-IE" sz="1200" dirty="0" smtClean="0"/>
          </a:p>
          <a:p>
            <a:pPr eaLnBrk="1" hangingPunct="1"/>
            <a:r>
              <a:rPr lang="en-IE" sz="2800" dirty="0" smtClean="0"/>
              <a:t>Decision to redesign First Year Information Literacy Programme around these principles</a:t>
            </a:r>
          </a:p>
          <a:p>
            <a:pPr eaLnBrk="1" hangingPunct="1"/>
            <a:r>
              <a:rPr lang="en-IE" sz="2800" dirty="0" smtClean="0"/>
              <a:t>Variable influences</a:t>
            </a:r>
            <a:endParaRPr lang="en-US" sz="2800" dirty="0" smtClean="0"/>
          </a:p>
        </p:txBody>
      </p:sp>
      <p:sp>
        <p:nvSpPr>
          <p:cNvPr id="7172" name="AutoShape 4" descr="Internet Demos">
            <a:hlinkClick r:id="rId2"/>
          </p:cNvPr>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IE">
              <a:latin typeface="Calibri" pitchFamily="34" charset="0"/>
            </a:endParaRPr>
          </a:p>
        </p:txBody>
      </p:sp>
      <p:pic>
        <p:nvPicPr>
          <p:cNvPr id="7173" name="Picture 5" descr="MCBD09935_0000[1]"/>
          <p:cNvPicPr>
            <a:picLocks noChangeAspect="1" noChangeArrowheads="1"/>
          </p:cNvPicPr>
          <p:nvPr/>
        </p:nvPicPr>
        <p:blipFill>
          <a:blip r:embed="rId3"/>
          <a:srcRect/>
          <a:stretch>
            <a:fillRect/>
          </a:stretch>
        </p:blipFill>
        <p:spPr bwMode="auto">
          <a:xfrm>
            <a:off x="6000750" y="1428750"/>
            <a:ext cx="2628900" cy="25923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IE" b="1" dirty="0" smtClean="0"/>
              <a:t>Influences</a:t>
            </a:r>
            <a:endParaRPr lang="en-US" b="1" dirty="0" smtClean="0"/>
          </a:p>
        </p:txBody>
      </p:sp>
      <p:sp>
        <p:nvSpPr>
          <p:cNvPr id="8195" name="Rectangle 3"/>
          <p:cNvSpPr>
            <a:spLocks noGrp="1" noChangeArrowheads="1"/>
          </p:cNvSpPr>
          <p:nvPr>
            <p:ph type="body" idx="1"/>
          </p:nvPr>
        </p:nvSpPr>
        <p:spPr>
          <a:xfrm>
            <a:off x="457200" y="1412875"/>
            <a:ext cx="8229600" cy="4713288"/>
          </a:xfrm>
        </p:spPr>
        <p:txBody>
          <a:bodyPr/>
          <a:lstStyle/>
          <a:p>
            <a:pPr marL="0" indent="0" eaLnBrk="1" hangingPunct="1">
              <a:buFontTx/>
              <a:buNone/>
            </a:pPr>
            <a:r>
              <a:rPr lang="en-US" sz="2600" i="1" dirty="0" smtClean="0"/>
              <a:t>“Learning is an active process and the Institute is committed to ensuring that the learner is at the centre of the learning experience”    </a:t>
            </a:r>
            <a:br>
              <a:rPr lang="en-US" sz="2600" i="1" dirty="0" smtClean="0"/>
            </a:br>
            <a:r>
              <a:rPr lang="en-US" sz="1200" dirty="0" smtClean="0"/>
              <a:t>WIT</a:t>
            </a:r>
            <a:r>
              <a:rPr lang="en-US" sz="1200" i="1" dirty="0" smtClean="0"/>
              <a:t> </a:t>
            </a:r>
            <a:r>
              <a:rPr lang="en-US" sz="1200" dirty="0" smtClean="0"/>
              <a:t>Strategic Plan 2007-2010, 2007, 45</a:t>
            </a:r>
            <a:br>
              <a:rPr lang="en-US" sz="1200" dirty="0" smtClean="0"/>
            </a:br>
            <a:endParaRPr lang="en-US" sz="1200" dirty="0" smtClean="0"/>
          </a:p>
          <a:p>
            <a:pPr marL="0" indent="0" eaLnBrk="1" hangingPunct="1">
              <a:buFontTx/>
              <a:buNone/>
            </a:pPr>
            <a:endParaRPr lang="en-IE" sz="2800" i="1" dirty="0" smtClean="0"/>
          </a:p>
          <a:p>
            <a:pPr marL="0" indent="0" eaLnBrk="1" hangingPunct="1">
              <a:buFontTx/>
              <a:buNone/>
            </a:pPr>
            <a:r>
              <a:rPr lang="en-GB" sz="2600" dirty="0" smtClean="0"/>
              <a:t>“</a:t>
            </a:r>
            <a:r>
              <a:rPr lang="en-GB" sz="2600" i="1" dirty="0" smtClean="0"/>
              <a:t>Great teachers</a:t>
            </a:r>
            <a:r>
              <a:rPr lang="en-GB" sz="2600" dirty="0" smtClean="0"/>
              <a:t> </a:t>
            </a:r>
            <a:r>
              <a:rPr lang="en-GB" sz="2600" i="1" dirty="0" smtClean="0"/>
              <a:t>stimulate active not passive learning and encourage students to be critical, creative thinkers with the capacity to go on learning after their college days are over”</a:t>
            </a:r>
            <a:r>
              <a:rPr lang="en-GB" sz="2600" dirty="0" smtClean="0"/>
              <a:t>   </a:t>
            </a:r>
          </a:p>
          <a:p>
            <a:pPr marL="0" indent="0" eaLnBrk="1" hangingPunct="1">
              <a:buFontTx/>
              <a:buNone/>
            </a:pPr>
            <a:r>
              <a:rPr lang="en-GB" sz="1200" dirty="0" smtClean="0"/>
              <a:t>Boyer, 1997, 23</a:t>
            </a:r>
          </a:p>
          <a:p>
            <a:pPr eaLnBrk="1" hangingPunct="1">
              <a:buFontTx/>
              <a:buNone/>
            </a:pPr>
            <a:endParaRPr lang="en-IE" sz="1200" dirty="0" smtClean="0"/>
          </a:p>
          <a:p>
            <a:pPr eaLnBrk="1" hangingPunct="1">
              <a:buFontTx/>
              <a:buNone/>
            </a:pPr>
            <a:endParaRPr lang="en-IE" sz="1200" dirty="0" smtClean="0"/>
          </a:p>
          <a:p>
            <a:pPr eaLnBrk="1" hangingPunct="1">
              <a:buFontTx/>
              <a:buNone/>
            </a:pPr>
            <a:endParaRPr lang="en-IE" sz="1200" dirty="0" smtClean="0"/>
          </a:p>
          <a:p>
            <a:pPr eaLnBrk="1" hangingPunct="1">
              <a:buFontTx/>
              <a:buNone/>
            </a:pPr>
            <a:endParaRPr lang="en-US" sz="1200" dirty="0" smtClean="0"/>
          </a:p>
          <a:p>
            <a:pPr eaLnBrk="1" hangingPunct="1">
              <a:buFontTx/>
              <a:buNone/>
            </a:pPr>
            <a:endParaRPr lang="en-IE" sz="1200" dirty="0" smtClean="0"/>
          </a:p>
          <a:p>
            <a:pPr eaLnBrk="1" hangingPunct="1">
              <a:buFontTx/>
              <a:buNone/>
            </a:pPr>
            <a:endParaRPr lang="en-US" sz="1200"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IE" b="1" dirty="0" smtClean="0"/>
              <a:t>Students</a:t>
            </a:r>
            <a:endParaRPr lang="en-US" b="1" dirty="0" smtClean="0"/>
          </a:p>
        </p:txBody>
      </p:sp>
      <p:sp>
        <p:nvSpPr>
          <p:cNvPr id="7171" name="Rectangle 3"/>
          <p:cNvSpPr>
            <a:spLocks noGrp="1" noChangeArrowheads="1"/>
          </p:cNvSpPr>
          <p:nvPr>
            <p:ph type="body" idx="1"/>
          </p:nvPr>
        </p:nvSpPr>
        <p:spPr>
          <a:xfrm>
            <a:off x="500063" y="1357313"/>
            <a:ext cx="8229600" cy="5143521"/>
          </a:xfrm>
        </p:spPr>
        <p:txBody>
          <a:bodyPr rtlCol="0">
            <a:normAutofit fontScale="47500" lnSpcReduction="20000"/>
          </a:bodyPr>
          <a:lstStyle/>
          <a:p>
            <a:pPr eaLnBrk="1" fontAlgn="auto" hangingPunct="1">
              <a:spcAft>
                <a:spcPts val="0"/>
              </a:spcAft>
              <a:buFontTx/>
              <a:buNone/>
              <a:defRPr/>
            </a:pPr>
            <a:r>
              <a:rPr lang="en-IE" sz="5500" i="1" dirty="0" smtClean="0"/>
              <a:t>“What is the use of a book”,</a:t>
            </a:r>
            <a:r>
              <a:rPr lang="en-IE" sz="5500" dirty="0" smtClean="0"/>
              <a:t> </a:t>
            </a:r>
          </a:p>
          <a:p>
            <a:pPr eaLnBrk="1" fontAlgn="auto" hangingPunct="1">
              <a:spcAft>
                <a:spcPts val="0"/>
              </a:spcAft>
              <a:buFontTx/>
              <a:buNone/>
              <a:defRPr/>
            </a:pPr>
            <a:r>
              <a:rPr lang="en-IE" sz="5500" dirty="0" smtClean="0"/>
              <a:t>thought Alice, </a:t>
            </a:r>
            <a:r>
              <a:rPr lang="en-IE" sz="5500" i="1" dirty="0" smtClean="0"/>
              <a:t>“without pictures </a:t>
            </a:r>
          </a:p>
          <a:p>
            <a:pPr eaLnBrk="1" fontAlgn="auto" hangingPunct="1">
              <a:spcAft>
                <a:spcPts val="0"/>
              </a:spcAft>
              <a:buFontTx/>
              <a:buNone/>
              <a:defRPr/>
            </a:pPr>
            <a:r>
              <a:rPr lang="en-IE" sz="5500" i="1" dirty="0" smtClean="0"/>
              <a:t>and conversations</a:t>
            </a:r>
            <a:r>
              <a:rPr lang="en-IE" sz="5500" dirty="0" smtClean="0"/>
              <a:t>?</a:t>
            </a:r>
            <a:r>
              <a:rPr lang="en-IE" sz="5500" i="1" dirty="0" smtClean="0"/>
              <a:t>”</a:t>
            </a:r>
          </a:p>
          <a:p>
            <a:pPr eaLnBrk="1" fontAlgn="auto" hangingPunct="1">
              <a:spcAft>
                <a:spcPts val="0"/>
              </a:spcAft>
              <a:buFontTx/>
              <a:buNone/>
              <a:defRPr/>
            </a:pPr>
            <a:endParaRPr lang="en-IE" sz="2800" i="1" dirty="0" smtClean="0"/>
          </a:p>
          <a:p>
            <a:pPr eaLnBrk="1" fontAlgn="auto" hangingPunct="1">
              <a:spcAft>
                <a:spcPts val="0"/>
              </a:spcAft>
              <a:defRPr/>
            </a:pPr>
            <a:r>
              <a:rPr lang="en-IE" sz="5900" dirty="0" err="1" smtClean="0"/>
              <a:t>Millennials</a:t>
            </a:r>
            <a:endParaRPr lang="en-IE" sz="5900" dirty="0" smtClean="0"/>
          </a:p>
          <a:p>
            <a:pPr lvl="1" eaLnBrk="1" fontAlgn="auto" hangingPunct="1">
              <a:spcAft>
                <a:spcPts val="0"/>
              </a:spcAft>
              <a:defRPr/>
            </a:pPr>
            <a:r>
              <a:rPr lang="en-IE" sz="5100" dirty="0" smtClean="0"/>
              <a:t>Entertainment &amp; interactivity</a:t>
            </a:r>
          </a:p>
          <a:p>
            <a:pPr lvl="1" eaLnBrk="1" fontAlgn="auto" hangingPunct="1">
              <a:spcAft>
                <a:spcPts val="0"/>
              </a:spcAft>
              <a:defRPr/>
            </a:pPr>
            <a:r>
              <a:rPr lang="en-IE" sz="5100" dirty="0" smtClean="0"/>
              <a:t>Peer-based learning &amp; multi-tasking</a:t>
            </a:r>
          </a:p>
          <a:p>
            <a:pPr lvl="1" eaLnBrk="1" fontAlgn="auto" hangingPunct="1">
              <a:spcAft>
                <a:spcPts val="0"/>
              </a:spcAft>
              <a:defRPr/>
            </a:pPr>
            <a:r>
              <a:rPr lang="en-IE" sz="5100" dirty="0" smtClean="0"/>
              <a:t>IAKT syndrome (Bell, 2007)  </a:t>
            </a:r>
          </a:p>
          <a:p>
            <a:pPr lvl="1" eaLnBrk="1" fontAlgn="auto" hangingPunct="1">
              <a:spcAft>
                <a:spcPts val="0"/>
              </a:spcAft>
              <a:buNone/>
              <a:defRPr/>
            </a:pPr>
            <a:r>
              <a:rPr lang="en-IE" sz="2400" dirty="0" smtClean="0"/>
              <a:t/>
            </a:r>
            <a:br>
              <a:rPr lang="en-IE" sz="2400" dirty="0" smtClean="0"/>
            </a:br>
            <a:endParaRPr lang="en-IE" sz="1300" dirty="0" smtClean="0"/>
          </a:p>
          <a:p>
            <a:pPr eaLnBrk="1" fontAlgn="auto" hangingPunct="1">
              <a:spcAft>
                <a:spcPts val="0"/>
              </a:spcAft>
              <a:defRPr/>
            </a:pPr>
            <a:r>
              <a:rPr lang="en-IE" sz="5900" dirty="0" smtClean="0"/>
              <a:t>International </a:t>
            </a:r>
            <a:r>
              <a:rPr lang="en-IE" sz="5900" dirty="0" smtClean="0"/>
              <a:t>students</a:t>
            </a:r>
          </a:p>
          <a:p>
            <a:pPr eaLnBrk="1" fontAlgn="auto" hangingPunct="1">
              <a:spcAft>
                <a:spcPts val="0"/>
              </a:spcAft>
              <a:defRPr/>
            </a:pPr>
            <a:r>
              <a:rPr lang="en-IE" sz="5900" dirty="0" smtClean="0"/>
              <a:t>Mature students</a:t>
            </a:r>
          </a:p>
          <a:p>
            <a:pPr lvl="1" eaLnBrk="1" fontAlgn="auto" hangingPunct="1">
              <a:spcAft>
                <a:spcPts val="0"/>
              </a:spcAft>
              <a:defRPr/>
            </a:pPr>
            <a:r>
              <a:rPr lang="en-IE" sz="4700" dirty="0" smtClean="0"/>
              <a:t>Self-directed, task and problem-centred approach</a:t>
            </a:r>
          </a:p>
          <a:p>
            <a:pPr eaLnBrk="1" fontAlgn="auto" hangingPunct="1">
              <a:spcAft>
                <a:spcPts val="0"/>
              </a:spcAft>
              <a:buNone/>
              <a:defRPr/>
            </a:pPr>
            <a:endParaRPr lang="en-IE" sz="5100" dirty="0" smtClean="0"/>
          </a:p>
          <a:p>
            <a:pPr eaLnBrk="1" fontAlgn="auto" hangingPunct="1">
              <a:spcAft>
                <a:spcPts val="0"/>
              </a:spcAft>
              <a:buNone/>
              <a:defRPr/>
            </a:pPr>
            <a:r>
              <a:rPr lang="en-IE" sz="2800" dirty="0" smtClean="0"/>
              <a:t/>
            </a:r>
            <a:br>
              <a:rPr lang="en-IE" sz="2800" dirty="0" smtClean="0"/>
            </a:br>
            <a:endParaRPr lang="en-IE" sz="2800" dirty="0" smtClean="0"/>
          </a:p>
        </p:txBody>
      </p:sp>
      <p:pic>
        <p:nvPicPr>
          <p:cNvPr id="9220" name="Picture 4" descr="Alice"/>
          <p:cNvPicPr>
            <a:picLocks noChangeAspect="1" noChangeArrowheads="1"/>
          </p:cNvPicPr>
          <p:nvPr/>
        </p:nvPicPr>
        <p:blipFill>
          <a:blip r:embed="rId2"/>
          <a:srcRect/>
          <a:stretch>
            <a:fillRect/>
          </a:stretch>
        </p:blipFill>
        <p:spPr bwMode="auto">
          <a:xfrm>
            <a:off x="5857884" y="1714488"/>
            <a:ext cx="3033713" cy="3238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idx="4294967295"/>
          </p:nvPr>
        </p:nvSpPr>
        <p:spPr/>
        <p:txBody>
          <a:bodyPr/>
          <a:lstStyle/>
          <a:p>
            <a:pPr eaLnBrk="1" hangingPunct="1"/>
            <a:r>
              <a:rPr lang="en-IE" b="1" dirty="0" smtClean="0"/>
              <a:t>The Workshop Approach</a:t>
            </a:r>
          </a:p>
        </p:txBody>
      </p:sp>
      <p:sp>
        <p:nvSpPr>
          <p:cNvPr id="11267" name="Content Placeholder 4"/>
          <p:cNvSpPr>
            <a:spLocks noGrp="1"/>
          </p:cNvSpPr>
          <p:nvPr>
            <p:ph idx="4294967295"/>
          </p:nvPr>
        </p:nvSpPr>
        <p:spPr>
          <a:xfrm>
            <a:off x="457200" y="1341438"/>
            <a:ext cx="8229600" cy="4784725"/>
          </a:xfrm>
        </p:spPr>
        <p:txBody>
          <a:bodyPr/>
          <a:lstStyle/>
          <a:p>
            <a:pPr eaLnBrk="1" hangingPunct="1"/>
            <a:r>
              <a:rPr lang="en-IE" sz="2800" dirty="0" smtClean="0"/>
              <a:t>2 hour lecture-demonstration model divided into </a:t>
            </a:r>
            <a:br>
              <a:rPr lang="en-IE" sz="2800" dirty="0" smtClean="0"/>
            </a:br>
            <a:r>
              <a:rPr lang="en-IE" sz="2800" dirty="0" smtClean="0"/>
              <a:t>2 x 1 hour workshops</a:t>
            </a:r>
            <a:br>
              <a:rPr lang="en-IE" sz="2800" dirty="0" smtClean="0"/>
            </a:br>
            <a:endParaRPr lang="en-IE" sz="2800" dirty="0" smtClean="0"/>
          </a:p>
          <a:p>
            <a:pPr eaLnBrk="1" hangingPunct="1"/>
            <a:r>
              <a:rPr lang="en-IE" sz="2800" dirty="0" smtClean="0"/>
              <a:t>Introduction to the Library</a:t>
            </a:r>
          </a:p>
          <a:p>
            <a:pPr lvl="1" eaLnBrk="1" hangingPunct="1"/>
            <a:r>
              <a:rPr lang="en-IE" sz="2400" dirty="0" smtClean="0"/>
              <a:t>Print resources &amp; library OPAC</a:t>
            </a:r>
          </a:p>
          <a:p>
            <a:pPr lvl="2" eaLnBrk="1" hangingPunct="1">
              <a:buFont typeface="Arial" charset="0"/>
              <a:buNone/>
            </a:pPr>
            <a:endParaRPr lang="en-IE" dirty="0" smtClean="0"/>
          </a:p>
          <a:p>
            <a:pPr eaLnBrk="1" hangingPunct="1"/>
            <a:r>
              <a:rPr lang="en-IE" sz="2800" dirty="0" smtClean="0"/>
              <a:t>Introduction to Electronic Resources</a:t>
            </a:r>
          </a:p>
          <a:p>
            <a:pPr lvl="1" eaLnBrk="1" hangingPunct="1"/>
            <a:r>
              <a:rPr lang="en-IE" sz="2400" dirty="0" smtClean="0"/>
              <a:t>Research databases &amp; web resources</a:t>
            </a:r>
          </a:p>
          <a:p>
            <a:pPr lvl="1" eaLnBrk="1" hangingPunct="1"/>
            <a:r>
              <a:rPr lang="en-IE" sz="2400" dirty="0" smtClean="0"/>
              <a:t>Evaluation &amp; critical thinking</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972</TotalTime>
  <Words>536</Words>
  <Application>Microsoft Office PowerPoint</Application>
  <PresentationFormat>On-screen Show (4:3)</PresentationFormat>
  <Paragraphs>110</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Introduction</vt:lpstr>
      <vt:lpstr>In the Beginning</vt:lpstr>
      <vt:lpstr>Sage on the Stage</vt:lpstr>
      <vt:lpstr>Learning by Doing</vt:lpstr>
      <vt:lpstr>Student-Centred Approach</vt:lpstr>
      <vt:lpstr>Influences</vt:lpstr>
      <vt:lpstr>Students</vt:lpstr>
      <vt:lpstr>The Workshop Approach</vt:lpstr>
      <vt:lpstr>Guide on the Side</vt:lpstr>
      <vt:lpstr>The Worksheet Approach</vt:lpstr>
      <vt:lpstr>Slide 12</vt:lpstr>
      <vt:lpstr>Slide 13</vt:lpstr>
      <vt:lpstr>Slide 14</vt:lpstr>
      <vt:lpstr>Slide 15</vt:lpstr>
      <vt:lpstr>Slide 16</vt:lpstr>
      <vt:lpstr>Slide 17</vt:lpstr>
      <vt:lpstr>Impact</vt:lpstr>
      <vt:lpstr>Formal Evaluation (Sept-Dec 2009)</vt:lpstr>
      <vt:lpstr>Formal Evaluation (Sept-Dec 2009)</vt:lpstr>
      <vt:lpstr>Slide 21</vt:lpstr>
      <vt:lpstr>Further Developments</vt:lpstr>
    </vt:vector>
  </TitlesOfParts>
  <Company>Waterford Institute of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Waterford Institute of Technology</dc:creator>
  <cp:lastModifiedBy>WIT</cp:lastModifiedBy>
  <cp:revision>68</cp:revision>
  <dcterms:created xsi:type="dcterms:W3CDTF">2009-07-14T11:07:54Z</dcterms:created>
  <dcterms:modified xsi:type="dcterms:W3CDTF">2010-04-21T12:34:22Z</dcterms:modified>
</cp:coreProperties>
</file>