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263" r:id="rId4"/>
    <p:sldId id="264" r:id="rId5"/>
    <p:sldId id="298" r:id="rId6"/>
    <p:sldId id="265" r:id="rId7"/>
    <p:sldId id="314" r:id="rId8"/>
    <p:sldId id="297" r:id="rId9"/>
    <p:sldId id="310" r:id="rId10"/>
    <p:sldId id="267" r:id="rId11"/>
    <p:sldId id="296" r:id="rId12"/>
    <p:sldId id="311" r:id="rId13"/>
    <p:sldId id="315" r:id="rId14"/>
    <p:sldId id="313" r:id="rId15"/>
    <p:sldId id="273" r:id="rId16"/>
    <p:sldId id="270" r:id="rId17"/>
    <p:sldId id="317" r:id="rId18"/>
    <p:sldId id="266" r:id="rId19"/>
    <p:sldId id="316" r:id="rId20"/>
    <p:sldId id="318" r:id="rId21"/>
    <p:sldId id="271" r:id="rId22"/>
    <p:sldId id="299" r:id="rId23"/>
    <p:sldId id="301" r:id="rId24"/>
    <p:sldId id="302" r:id="rId25"/>
    <p:sldId id="303" r:id="rId26"/>
    <p:sldId id="304" r:id="rId27"/>
    <p:sldId id="305" r:id="rId28"/>
    <p:sldId id="320" r:id="rId29"/>
    <p:sldId id="321" r:id="rId30"/>
    <p:sldId id="322" r:id="rId31"/>
    <p:sldId id="323" r:id="rId32"/>
    <p:sldId id="324" r:id="rId33"/>
    <p:sldId id="325" r:id="rId34"/>
    <p:sldId id="326" r:id="rId35"/>
    <p:sldId id="327" r:id="rId36"/>
    <p:sldId id="277" r:id="rId37"/>
    <p:sldId id="31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Non-R&amp;D innovation expenditures as % of turnover</a:t>
            </a:r>
            <a:r>
              <a:rPr lang="pt-BR" sz="1200" b="1" i="0" u="none" strike="noStrike" baseline="0"/>
              <a:t> </a:t>
            </a:r>
            <a:endParaRPr lang="pt-BR" sz="1200" b="1"/>
          </a:p>
        </c:rich>
      </c:tx>
      <c:overlay val="0"/>
    </c:title>
    <c:autoTitleDeleted val="0"/>
    <c:plotArea>
      <c:layout>
        <c:manualLayout>
          <c:layoutTarget val="inner"/>
          <c:xMode val="edge"/>
          <c:yMode val="edge"/>
          <c:x val="0.15053018372703442"/>
          <c:y val="0.15061351706036746"/>
          <c:w val="0.79279615048119045"/>
          <c:h val="0.63060549722951453"/>
        </c:manualLayout>
      </c:layout>
      <c:scatterChart>
        <c:scatterStyle val="lineMarker"/>
        <c:varyColors val="0"/>
        <c:ser>
          <c:idx val="0"/>
          <c:order val="0"/>
          <c:spPr>
            <a:ln w="28575">
              <a:noFill/>
            </a:ln>
          </c:spPr>
          <c:trendline>
            <c:trendlineType val="linear"/>
            <c:dispRSqr val="1"/>
            <c:dispEq val="1"/>
            <c:trendlineLbl>
              <c:layout>
                <c:manualLayout>
                  <c:x val="-0.12821106736657922"/>
                  <c:y val="-2.9195100612423499E-2"/>
                </c:manualLayout>
              </c:layout>
              <c:numFmt formatCode="General" sourceLinked="0"/>
            </c:trendlineLbl>
          </c:trendline>
          <c:xVal>
            <c:numRef>
              <c:f>Ireland!$J$2:$J$6</c:f>
              <c:numCache>
                <c:formatCode>0.000</c:formatCode>
                <c:ptCount val="5"/>
                <c:pt idx="0">
                  <c:v>0.66853158138681013</c:v>
                </c:pt>
                <c:pt idx="1">
                  <c:v>0.66853158138681013</c:v>
                </c:pt>
                <c:pt idx="2">
                  <c:v>0.51564417517360261</c:v>
                </c:pt>
                <c:pt idx="3">
                  <c:v>0.51564417517360261</c:v>
                </c:pt>
                <c:pt idx="4">
                  <c:v>0.5438475639951037</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3817312"/>
        <c:axId val="353817704"/>
      </c:scatterChart>
      <c:valAx>
        <c:axId val="353817312"/>
        <c:scaling>
          <c:orientation val="minMax"/>
          <c:min val="0.5"/>
        </c:scaling>
        <c:delete val="0"/>
        <c:axPos val="b"/>
        <c:title>
          <c:tx>
            <c:rich>
              <a:bodyPr/>
              <a:lstStyle/>
              <a:p>
                <a:pPr>
                  <a:defRPr/>
                </a:pPr>
                <a:r>
                  <a:rPr lang="pt-BR" sz="1000" b="0" i="0" u="none" strike="noStrike" baseline="0">
                    <a:effectLst/>
                  </a:rPr>
                  <a:t>Non-R&amp;D innovation expenditures as % of turnover</a:t>
                </a:r>
                <a:r>
                  <a:rPr lang="pt-BR" sz="1000" b="1" i="0" u="none" strike="noStrike" baseline="0"/>
                  <a:t> </a:t>
                </a:r>
                <a:endParaRPr lang="pt-BR"/>
              </a:p>
            </c:rich>
          </c:tx>
          <c:overlay val="0"/>
        </c:title>
        <c:numFmt formatCode="0.000" sourceLinked="1"/>
        <c:majorTickMark val="out"/>
        <c:minorTickMark val="none"/>
        <c:tickLblPos val="nextTo"/>
        <c:crossAx val="353817704"/>
        <c:crosses val="autoZero"/>
        <c:crossBetween val="midCat"/>
      </c:valAx>
      <c:valAx>
        <c:axId val="353817704"/>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3817312"/>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 SMEs introducing marketing or organisational innovations as % of SMEs</a:t>
            </a:r>
            <a:r>
              <a:rPr lang="pt-BR" sz="1200" b="1" i="0" u="none" strike="noStrike" baseline="0"/>
              <a:t> </a:t>
            </a:r>
            <a:endParaRPr lang="pt-BR" sz="1200" b="1"/>
          </a:p>
        </c:rich>
      </c:tx>
      <c:layout>
        <c:manualLayout>
          <c:xMode val="edge"/>
          <c:yMode val="edge"/>
          <c:x val="0.11479855643044622"/>
          <c:y val="3.2407407407407447E-2"/>
        </c:manualLayout>
      </c:layout>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4114720034995631"/>
                  <c:y val="1.55191017789443E-2"/>
                </c:manualLayout>
              </c:layout>
              <c:numFmt formatCode="General" sourceLinked="0"/>
            </c:trendlineLbl>
          </c:trendline>
          <c:xVal>
            <c:numRef>
              <c:f>Ireland!$S$2:$S$6</c:f>
              <c:numCache>
                <c:formatCode>0.000</c:formatCode>
                <c:ptCount val="5"/>
                <c:pt idx="0">
                  <c:v>0.817895516164582</c:v>
                </c:pt>
                <c:pt idx="1">
                  <c:v>0.817895516164582</c:v>
                </c:pt>
                <c:pt idx="2">
                  <c:v>0.55289916661242644</c:v>
                </c:pt>
                <c:pt idx="3">
                  <c:v>0.55289916661242644</c:v>
                </c:pt>
                <c:pt idx="4">
                  <c:v>0.56701571634137893</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3818488"/>
        <c:axId val="353818880"/>
      </c:scatterChart>
      <c:valAx>
        <c:axId val="353818488"/>
        <c:scaling>
          <c:orientation val="minMax"/>
          <c:min val="0.5"/>
        </c:scaling>
        <c:delete val="0"/>
        <c:axPos val="b"/>
        <c:title>
          <c:tx>
            <c:rich>
              <a:bodyPr/>
              <a:lstStyle/>
              <a:p>
                <a:pPr>
                  <a:defRPr/>
                </a:pPr>
                <a:r>
                  <a:rPr lang="pt-BR" sz="1000" b="0" i="0" u="none" strike="noStrike" baseline="0">
                    <a:effectLst/>
                  </a:rPr>
                  <a:t> SMEs introducing marketing or organisational innovations as % of SMEs</a:t>
                </a:r>
                <a:r>
                  <a:rPr lang="pt-BR" sz="1000" b="1" i="0" u="none" strike="noStrike" baseline="0"/>
                  <a:t> </a:t>
                </a:r>
                <a:endParaRPr lang="pt-BR"/>
              </a:p>
            </c:rich>
          </c:tx>
          <c:overlay val="0"/>
        </c:title>
        <c:numFmt formatCode="0.000" sourceLinked="1"/>
        <c:majorTickMark val="out"/>
        <c:minorTickMark val="none"/>
        <c:tickLblPos val="nextTo"/>
        <c:crossAx val="353818880"/>
        <c:crosses val="autoZero"/>
        <c:crossBetween val="midCat"/>
      </c:valAx>
      <c:valAx>
        <c:axId val="353818880"/>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3818488"/>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SMEs innovating in-house as % of SMEs</a:t>
            </a:r>
            <a:r>
              <a:rPr lang="pt-BR" sz="1200" b="1" i="0" u="none" strike="noStrike" baseline="0"/>
              <a:t> </a:t>
            </a:r>
            <a:endParaRPr lang="pt-BR" sz="1200" b="1"/>
          </a:p>
        </c:rich>
      </c:tx>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033893263342081"/>
                  <c:y val="9.8279381743948701E-4"/>
                </c:manualLayout>
              </c:layout>
              <c:numFmt formatCode="General" sourceLinked="0"/>
            </c:trendlineLbl>
          </c:trendline>
          <c:xVal>
            <c:numRef>
              <c:f>Ireland!$K$2:$K$6</c:f>
              <c:numCache>
                <c:formatCode>0.000</c:formatCode>
                <c:ptCount val="5"/>
                <c:pt idx="0">
                  <c:v>1</c:v>
                </c:pt>
                <c:pt idx="1">
                  <c:v>1</c:v>
                </c:pt>
                <c:pt idx="2">
                  <c:v>0.75400778474660157</c:v>
                </c:pt>
                <c:pt idx="3">
                  <c:v>0.75400778474660157</c:v>
                </c:pt>
                <c:pt idx="4">
                  <c:v>0.75400778474660157</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3819664"/>
        <c:axId val="353820056"/>
      </c:scatterChart>
      <c:valAx>
        <c:axId val="353819664"/>
        <c:scaling>
          <c:orientation val="minMax"/>
          <c:min val="0.70000000000000062"/>
        </c:scaling>
        <c:delete val="0"/>
        <c:axPos val="b"/>
        <c:title>
          <c:tx>
            <c:rich>
              <a:bodyPr/>
              <a:lstStyle/>
              <a:p>
                <a:pPr>
                  <a:defRPr/>
                </a:pPr>
                <a:r>
                  <a:rPr lang="pt-BR" sz="1000" b="0" i="0" u="none" strike="noStrike" baseline="0">
                    <a:effectLst/>
                  </a:rPr>
                  <a:t>SMEs innovating in-house as % of SMEs</a:t>
                </a:r>
                <a:r>
                  <a:rPr lang="pt-BR" sz="1000" b="1" i="0" u="none" strike="noStrike" baseline="0"/>
                  <a:t> </a:t>
                </a:r>
                <a:endParaRPr lang="pt-BR"/>
              </a:p>
            </c:rich>
          </c:tx>
          <c:overlay val="0"/>
        </c:title>
        <c:numFmt formatCode="0.000" sourceLinked="1"/>
        <c:majorTickMark val="out"/>
        <c:minorTickMark val="none"/>
        <c:tickLblPos val="nextTo"/>
        <c:crossAx val="353820056"/>
        <c:crosses val="autoZero"/>
        <c:crossBetween val="midCat"/>
      </c:valAx>
      <c:valAx>
        <c:axId val="353820056"/>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3819664"/>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Innovative SMEs collaborating with others as % of SMEs</a:t>
            </a:r>
            <a:r>
              <a:rPr lang="pt-BR" sz="1200" b="1" i="0" u="none" strike="noStrike" baseline="0"/>
              <a:t> </a:t>
            </a:r>
            <a:endParaRPr lang="pt-BR" sz="1200" b="1"/>
          </a:p>
        </c:rich>
      </c:tx>
      <c:layout>
        <c:manualLayout>
          <c:xMode val="edge"/>
          <c:yMode val="edge"/>
          <c:x val="0.10677083333333338"/>
          <c:y val="2.9398148148148149E-2"/>
        </c:manualLayout>
      </c:layout>
      <c:overlay val="0"/>
    </c:title>
    <c:autoTitleDeleted val="0"/>
    <c:plotArea>
      <c:layout>
        <c:manualLayout>
          <c:layoutTarget val="inner"/>
          <c:xMode val="edge"/>
          <c:yMode val="edge"/>
          <c:x val="0.14219685039370081"/>
          <c:y val="0.15524314668999736"/>
          <c:w val="0.79279615048119045"/>
          <c:h val="0.63060549722951453"/>
        </c:manualLayout>
      </c:layout>
      <c:scatterChart>
        <c:scatterStyle val="lineMarker"/>
        <c:varyColors val="0"/>
        <c:ser>
          <c:idx val="0"/>
          <c:order val="0"/>
          <c:spPr>
            <a:ln w="28575">
              <a:noFill/>
            </a:ln>
          </c:spPr>
          <c:trendline>
            <c:trendlineType val="linear"/>
            <c:dispRSqr val="1"/>
            <c:dispEq val="1"/>
            <c:trendlineLbl>
              <c:layout>
                <c:manualLayout>
                  <c:x val="-0.11410039370078738"/>
                  <c:y val="-1.2027923592884264E-2"/>
                </c:manualLayout>
              </c:layout>
              <c:numFmt formatCode="General" sourceLinked="0"/>
            </c:trendlineLbl>
          </c:trendline>
          <c:xVal>
            <c:numRef>
              <c:f>Ireland!$L$2:$L$6</c:f>
              <c:numCache>
                <c:formatCode>0.000</c:formatCode>
                <c:ptCount val="5"/>
                <c:pt idx="0">
                  <c:v>0.66813247005736254</c:v>
                </c:pt>
                <c:pt idx="1">
                  <c:v>0.66813247005736254</c:v>
                </c:pt>
                <c:pt idx="2">
                  <c:v>0.47125737558893005</c:v>
                </c:pt>
                <c:pt idx="3">
                  <c:v>0.47125737558893005</c:v>
                </c:pt>
                <c:pt idx="4">
                  <c:v>0.37836636057349726</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4092944"/>
        <c:axId val="354093336"/>
      </c:scatterChart>
      <c:valAx>
        <c:axId val="354092944"/>
        <c:scaling>
          <c:orientation val="minMax"/>
          <c:min val="0.35000000000000031"/>
        </c:scaling>
        <c:delete val="0"/>
        <c:axPos val="b"/>
        <c:title>
          <c:tx>
            <c:rich>
              <a:bodyPr/>
              <a:lstStyle/>
              <a:p>
                <a:pPr>
                  <a:defRPr/>
                </a:pPr>
                <a:r>
                  <a:rPr lang="pt-BR" sz="1000" b="0" i="0" u="none" strike="noStrike" baseline="0">
                    <a:effectLst/>
                  </a:rPr>
                  <a:t>Innovative SMEs collaborating with others as % of SMEs</a:t>
                </a:r>
                <a:r>
                  <a:rPr lang="pt-BR" sz="1000" b="1" i="0" u="none" strike="noStrike" baseline="0"/>
                  <a:t> </a:t>
                </a:r>
                <a:endParaRPr lang="pt-BR"/>
              </a:p>
            </c:rich>
          </c:tx>
          <c:overlay val="0"/>
        </c:title>
        <c:numFmt formatCode="0.000" sourceLinked="1"/>
        <c:majorTickMark val="out"/>
        <c:minorTickMark val="none"/>
        <c:tickLblPos val="nextTo"/>
        <c:crossAx val="354093336"/>
        <c:crosses val="autoZero"/>
        <c:crossBetween val="midCat"/>
      </c:valAx>
      <c:valAx>
        <c:axId val="354093336"/>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4092944"/>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Venture capital (early stage, expansion and replacement) as % of GDP</a:t>
            </a:r>
            <a:r>
              <a:rPr lang="pt-BR" sz="1200" b="1" i="0" u="none" strike="noStrike" baseline="0"/>
              <a:t> </a:t>
            </a:r>
            <a:endParaRPr lang="pt-BR" sz="1200" b="1"/>
          </a:p>
        </c:rich>
      </c:tx>
      <c:overlay val="0"/>
    </c:title>
    <c:autoTitleDeleted val="0"/>
    <c:plotArea>
      <c:layout>
        <c:manualLayout>
          <c:layoutTarget val="inner"/>
          <c:xMode val="edge"/>
          <c:yMode val="edge"/>
          <c:x val="0.14497462817147871"/>
          <c:y val="0.21741907261592328"/>
          <c:w val="0.79279615048119045"/>
          <c:h val="0.51192512394284051"/>
        </c:manualLayout>
      </c:layout>
      <c:scatterChart>
        <c:scatterStyle val="lineMarker"/>
        <c:varyColors val="0"/>
        <c:ser>
          <c:idx val="0"/>
          <c:order val="0"/>
          <c:spPr>
            <a:ln w="28575">
              <a:noFill/>
            </a:ln>
          </c:spPr>
          <c:trendline>
            <c:trendlineType val="linear"/>
            <c:dispRSqr val="1"/>
            <c:dispEq val="1"/>
            <c:trendlineLbl>
              <c:layout>
                <c:manualLayout>
                  <c:x val="-6.0943569553805817E-2"/>
                  <c:y val="-2.7409959171770235E-2"/>
                </c:manualLayout>
              </c:layout>
              <c:numFmt formatCode="General" sourceLinked="0"/>
            </c:trendlineLbl>
          </c:trendline>
          <c:xVal>
            <c:numRef>
              <c:f>Ireland!$H$2:$H$6</c:f>
              <c:numCache>
                <c:formatCode>0.000</c:formatCode>
                <c:ptCount val="5"/>
                <c:pt idx="0">
                  <c:v>0.39186249893335651</c:v>
                </c:pt>
                <c:pt idx="1">
                  <c:v>0.3938933379863338</c:v>
                </c:pt>
                <c:pt idx="2">
                  <c:v>0.3379594125286664</c:v>
                </c:pt>
                <c:pt idx="3">
                  <c:v>0.25971571862238024</c:v>
                </c:pt>
                <c:pt idx="4">
                  <c:v>0.23806930715490596</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4094120"/>
        <c:axId val="354094512"/>
      </c:scatterChart>
      <c:valAx>
        <c:axId val="354094120"/>
        <c:scaling>
          <c:orientation val="minMax"/>
          <c:min val="0.2"/>
        </c:scaling>
        <c:delete val="0"/>
        <c:axPos val="b"/>
        <c:title>
          <c:tx>
            <c:rich>
              <a:bodyPr/>
              <a:lstStyle/>
              <a:p>
                <a:pPr>
                  <a:defRPr/>
                </a:pPr>
                <a:r>
                  <a:rPr lang="pt-BR" sz="1000" b="0" i="0" u="none" strike="noStrike" baseline="0">
                    <a:effectLst/>
                  </a:rPr>
                  <a:t>Venture capital (early stage, expansion and replacement) as % of GDP</a:t>
                </a:r>
                <a:r>
                  <a:rPr lang="pt-BR" sz="1000" b="1" i="0" u="none" strike="noStrike" baseline="0"/>
                  <a:t> </a:t>
                </a:r>
                <a:endParaRPr lang="pt-BR"/>
              </a:p>
            </c:rich>
          </c:tx>
          <c:layout>
            <c:manualLayout>
              <c:xMode val="edge"/>
              <c:yMode val="edge"/>
              <c:x val="0.16441907261592317"/>
              <c:y val="0.82217592592592559"/>
            </c:manualLayout>
          </c:layout>
          <c:overlay val="0"/>
        </c:title>
        <c:numFmt formatCode="0.000" sourceLinked="1"/>
        <c:majorTickMark val="out"/>
        <c:minorTickMark val="none"/>
        <c:tickLblPos val="nextTo"/>
        <c:crossAx val="354094512"/>
        <c:crosses val="autoZero"/>
        <c:crossBetween val="midCat"/>
      </c:valAx>
      <c:valAx>
        <c:axId val="354094512"/>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4094120"/>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Knowledge-intensive services exports as % total service exports</a:t>
            </a:r>
            <a:r>
              <a:rPr lang="pt-BR" sz="1200" b="1" i="0" u="none" strike="noStrike" baseline="0"/>
              <a:t> </a:t>
            </a:r>
            <a:endParaRPr lang="pt-BR" sz="1200" b="1"/>
          </a:p>
        </c:rich>
      </c:tx>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1172265966754159"/>
                  <c:y val="-7.9575678040244971E-2"/>
                </c:manualLayout>
              </c:layout>
              <c:numFmt formatCode="General" sourceLinked="0"/>
            </c:trendlineLbl>
          </c:trendline>
          <c:xVal>
            <c:numRef>
              <c:f>Ireland!$V$2:$V$6</c:f>
              <c:numCache>
                <c:formatCode>0.000</c:formatCode>
                <c:ptCount val="5"/>
                <c:pt idx="0">
                  <c:v>1</c:v>
                </c:pt>
                <c:pt idx="1">
                  <c:v>1</c:v>
                </c:pt>
                <c:pt idx="2">
                  <c:v>0.96676606487945149</c:v>
                </c:pt>
                <c:pt idx="3">
                  <c:v>0.482903452764814</c:v>
                </c:pt>
                <c:pt idx="4">
                  <c:v>1</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4095296"/>
        <c:axId val="354095688"/>
      </c:scatterChart>
      <c:valAx>
        <c:axId val="354095296"/>
        <c:scaling>
          <c:orientation val="minMax"/>
          <c:min val="0.4"/>
        </c:scaling>
        <c:delete val="0"/>
        <c:axPos val="b"/>
        <c:title>
          <c:tx>
            <c:rich>
              <a:bodyPr/>
              <a:lstStyle/>
              <a:p>
                <a:pPr>
                  <a:defRPr/>
                </a:pPr>
                <a:r>
                  <a:rPr lang="pt-BR" sz="1000" b="0" i="0" u="none" strike="noStrike" baseline="0">
                    <a:effectLst/>
                  </a:rPr>
                  <a:t>Knowledge-intensive services exports as % total service exports</a:t>
                </a:r>
                <a:r>
                  <a:rPr lang="pt-BR" sz="1000" b="1" i="0" u="none" strike="noStrike" baseline="0"/>
                  <a:t> </a:t>
                </a:r>
                <a:endParaRPr lang="pt-BR"/>
              </a:p>
            </c:rich>
          </c:tx>
          <c:overlay val="0"/>
        </c:title>
        <c:numFmt formatCode="0.000" sourceLinked="1"/>
        <c:majorTickMark val="out"/>
        <c:minorTickMark val="none"/>
        <c:tickLblPos val="nextTo"/>
        <c:crossAx val="354095688"/>
        <c:crosses val="autoZero"/>
        <c:crossBetween val="midCat"/>
      </c:valAx>
      <c:valAx>
        <c:axId val="354095688"/>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4095296"/>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SMEs introducing product or process innovations as % of SMEs</a:t>
            </a:r>
            <a:r>
              <a:rPr lang="pt-BR" sz="1200" b="1" i="0" u="none" strike="noStrike" baseline="0"/>
              <a:t> </a:t>
            </a:r>
            <a:endParaRPr lang="pt-BR" sz="1200" b="1"/>
          </a:p>
        </c:rich>
      </c:tx>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0536176727909012"/>
                  <c:y val="-9.3727034120735006E-2"/>
                </c:manualLayout>
              </c:layout>
              <c:numFmt formatCode="General" sourceLinked="0"/>
            </c:trendlineLbl>
          </c:trendline>
          <c:xVal>
            <c:numRef>
              <c:f>Ireland!$R$2:$R$6</c:f>
              <c:numCache>
                <c:formatCode>0.000</c:formatCode>
                <c:ptCount val="5"/>
                <c:pt idx="0">
                  <c:v>0.89193104163703252</c:v>
                </c:pt>
                <c:pt idx="1">
                  <c:v>0.89193104163703252</c:v>
                </c:pt>
                <c:pt idx="2">
                  <c:v>0.73487532357940921</c:v>
                </c:pt>
                <c:pt idx="3">
                  <c:v>0.73487532357940921</c:v>
                </c:pt>
                <c:pt idx="4">
                  <c:v>0.32332622738768552</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4513536"/>
        <c:axId val="354513928"/>
      </c:scatterChart>
      <c:valAx>
        <c:axId val="354513536"/>
        <c:scaling>
          <c:orientation val="minMax"/>
          <c:min val="0.30000000000000032"/>
        </c:scaling>
        <c:delete val="0"/>
        <c:axPos val="b"/>
        <c:title>
          <c:tx>
            <c:rich>
              <a:bodyPr/>
              <a:lstStyle/>
              <a:p>
                <a:pPr>
                  <a:defRPr/>
                </a:pPr>
                <a:r>
                  <a:rPr lang="pt-BR" sz="1000" b="0" i="0" u="none" strike="noStrike" baseline="0">
                    <a:effectLst/>
                  </a:rPr>
                  <a:t>SMEs introducing product or process innovations as % of SMEs</a:t>
                </a:r>
                <a:r>
                  <a:rPr lang="pt-BR" sz="1000" b="1" i="0" u="none" strike="noStrike" baseline="0"/>
                  <a:t> </a:t>
                </a:r>
                <a:endParaRPr lang="pt-BR"/>
              </a:p>
            </c:rich>
          </c:tx>
          <c:overlay val="0"/>
        </c:title>
        <c:numFmt formatCode="0.000" sourceLinked="1"/>
        <c:majorTickMark val="out"/>
        <c:minorTickMark val="none"/>
        <c:tickLblPos val="nextTo"/>
        <c:crossAx val="354513928"/>
        <c:crosses val="autoZero"/>
        <c:crossBetween val="midCat"/>
      </c:valAx>
      <c:valAx>
        <c:axId val="354513928"/>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4513536"/>
        <c:crosses val="autoZero"/>
        <c:crossBetween val="midCat"/>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pt-BR" sz="1200" b="1" i="0" u="none" strike="noStrike" baseline="0">
                <a:effectLst/>
              </a:rPr>
              <a:t>Community designs per billion GDP (in PPS€)</a:t>
            </a:r>
            <a:endParaRPr lang="pt-BR" sz="1200" b="1"/>
          </a:p>
        </c:rich>
      </c:tx>
      <c:overlay val="0"/>
    </c:title>
    <c:autoTitleDeleted val="0"/>
    <c:plotArea>
      <c:layout>
        <c:manualLayout>
          <c:layoutTarget val="inner"/>
          <c:xMode val="edge"/>
          <c:yMode val="edge"/>
          <c:x val="0.14497462817147871"/>
          <c:y val="0.15524314668999736"/>
          <c:w val="0.79279615048119045"/>
          <c:h val="0.63060549722951453"/>
        </c:manualLayout>
      </c:layout>
      <c:scatterChart>
        <c:scatterStyle val="lineMarker"/>
        <c:varyColors val="0"/>
        <c:ser>
          <c:idx val="0"/>
          <c:order val="0"/>
          <c:spPr>
            <a:ln w="28575">
              <a:noFill/>
            </a:ln>
          </c:spPr>
          <c:trendline>
            <c:trendlineType val="linear"/>
            <c:dispRSqr val="1"/>
            <c:dispEq val="1"/>
            <c:trendlineLbl>
              <c:layout>
                <c:manualLayout>
                  <c:x val="-4.2377296587926556E-2"/>
                  <c:y val="-0.10620917177019554"/>
                </c:manualLayout>
              </c:layout>
              <c:numFmt formatCode="General" sourceLinked="0"/>
            </c:trendlineLbl>
          </c:trendline>
          <c:xVal>
            <c:numRef>
              <c:f>Ireland!$Q$2:$Q$6</c:f>
              <c:numCache>
                <c:formatCode>0.000</c:formatCode>
                <c:ptCount val="5"/>
                <c:pt idx="0">
                  <c:v>0.19025194836260689</c:v>
                </c:pt>
                <c:pt idx="1">
                  <c:v>0.30533620997455907</c:v>
                </c:pt>
                <c:pt idx="2">
                  <c:v>0.2802957650376639</c:v>
                </c:pt>
                <c:pt idx="3">
                  <c:v>0.20981754067422853</c:v>
                </c:pt>
                <c:pt idx="4">
                  <c:v>0.25352146338904236</c:v>
                </c:pt>
              </c:numCache>
            </c:numRef>
          </c:xVal>
          <c:yVal>
            <c:numRef>
              <c:f>Ireland!$Y$2:$Y$6</c:f>
              <c:numCache>
                <c:formatCode>General</c:formatCode>
                <c:ptCount val="5"/>
                <c:pt idx="0">
                  <c:v>100.17606109999993</c:v>
                </c:pt>
                <c:pt idx="1">
                  <c:v>100.93549390000007</c:v>
                </c:pt>
                <c:pt idx="2">
                  <c:v>97.635679999999979</c:v>
                </c:pt>
                <c:pt idx="3">
                  <c:v>96.339698299999981</c:v>
                </c:pt>
                <c:pt idx="4">
                  <c:v>97.844314199999999</c:v>
                </c:pt>
              </c:numCache>
            </c:numRef>
          </c:yVal>
          <c:smooth val="0"/>
        </c:ser>
        <c:dLbls>
          <c:showLegendKey val="0"/>
          <c:showVal val="0"/>
          <c:showCatName val="0"/>
          <c:showSerName val="0"/>
          <c:showPercent val="0"/>
          <c:showBubbleSize val="0"/>
        </c:dLbls>
        <c:axId val="354514712"/>
        <c:axId val="354515104"/>
      </c:scatterChart>
      <c:valAx>
        <c:axId val="354514712"/>
        <c:scaling>
          <c:orientation val="minMax"/>
          <c:min val="0.15000000000000016"/>
        </c:scaling>
        <c:delete val="0"/>
        <c:axPos val="b"/>
        <c:title>
          <c:tx>
            <c:rich>
              <a:bodyPr/>
              <a:lstStyle/>
              <a:p>
                <a:pPr algn="ctr" rtl="0">
                  <a:defRPr lang="pt-BR" sz="1000" b="0" i="0" u="none" strike="noStrike" kern="1200" baseline="0">
                    <a:solidFill>
                      <a:sysClr val="windowText" lastClr="000000"/>
                    </a:solidFill>
                    <a:effectLst/>
                    <a:latin typeface="+mn-lt"/>
                    <a:ea typeface="+mn-ea"/>
                    <a:cs typeface="+mn-cs"/>
                  </a:defRPr>
                </a:pPr>
                <a:r>
                  <a:rPr lang="pt-BR" sz="1000" b="0" i="0" u="none" strike="noStrike" kern="1200" baseline="0">
                    <a:solidFill>
                      <a:sysClr val="windowText" lastClr="000000"/>
                    </a:solidFill>
                    <a:effectLst/>
                    <a:latin typeface="+mn-lt"/>
                    <a:ea typeface="+mn-ea"/>
                    <a:cs typeface="+mn-cs"/>
                  </a:rPr>
                  <a:t>Community designs per billion GDP (in PPS€)</a:t>
                </a:r>
              </a:p>
            </c:rich>
          </c:tx>
          <c:overlay val="0"/>
        </c:title>
        <c:numFmt formatCode="0.000" sourceLinked="1"/>
        <c:majorTickMark val="out"/>
        <c:minorTickMark val="none"/>
        <c:tickLblPos val="nextTo"/>
        <c:crossAx val="354515104"/>
        <c:crosses val="autoZero"/>
        <c:crossBetween val="midCat"/>
      </c:valAx>
      <c:valAx>
        <c:axId val="354515104"/>
        <c:scaling>
          <c:orientation val="minMax"/>
        </c:scaling>
        <c:delete val="0"/>
        <c:axPos val="l"/>
        <c:title>
          <c:tx>
            <c:rich>
              <a:bodyPr/>
              <a:lstStyle/>
              <a:p>
                <a:pPr>
                  <a:defRPr b="0"/>
                </a:pPr>
                <a:r>
                  <a:rPr lang="pt-BR" b="0"/>
                  <a:t>PTF</a:t>
                </a:r>
              </a:p>
            </c:rich>
          </c:tx>
          <c:overlay val="0"/>
        </c:title>
        <c:numFmt formatCode="General" sourceLinked="1"/>
        <c:majorTickMark val="out"/>
        <c:minorTickMark val="none"/>
        <c:tickLblPos val="nextTo"/>
        <c:crossAx val="354514712"/>
        <c:crosses val="autoZero"/>
        <c:crossBetween val="midCat"/>
      </c:valAx>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F2CEA-30CB-4571-8E36-3B51226B1FE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E"/>
        </a:p>
      </dgm:t>
    </dgm:pt>
    <dgm:pt modelId="{4F888B57-C94F-41B1-B3EE-E01214F852FE}">
      <dgm:prSet phldrT="[Text]" custT="1"/>
      <dgm:spPr/>
      <dgm:t>
        <a:bodyPr/>
        <a:lstStyle/>
        <a:p>
          <a:r>
            <a:rPr lang="it-IT" sz="1400" b="1" dirty="0" smtClean="0"/>
            <a:t>To identify, collect, analyse and disseminate good practices in the field of KT between partner regions and develop policy orientations and approaches to be adopted by and applied in the other European regions</a:t>
          </a:r>
          <a:endParaRPr lang="en-IE" sz="1400" b="1" dirty="0"/>
        </a:p>
      </dgm:t>
    </dgm:pt>
    <dgm:pt modelId="{35679399-768A-40C6-96C2-5FF5DB12E893}" type="parTrans" cxnId="{73309AA3-DA4B-4637-9464-D9CD8776A23F}">
      <dgm:prSet/>
      <dgm:spPr/>
      <dgm:t>
        <a:bodyPr/>
        <a:lstStyle/>
        <a:p>
          <a:endParaRPr lang="en-IE"/>
        </a:p>
      </dgm:t>
    </dgm:pt>
    <dgm:pt modelId="{5A2F4490-C127-4568-9FEE-2835FEBEF485}" type="sibTrans" cxnId="{73309AA3-DA4B-4637-9464-D9CD8776A23F}">
      <dgm:prSet/>
      <dgm:spPr/>
      <dgm:t>
        <a:bodyPr/>
        <a:lstStyle/>
        <a:p>
          <a:endParaRPr lang="en-IE"/>
        </a:p>
      </dgm:t>
    </dgm:pt>
    <dgm:pt modelId="{28460693-AD27-4BA8-B678-412E7041C35E}">
      <dgm:prSet phldrT="[Text]" custT="1"/>
      <dgm:spPr/>
      <dgm:t>
        <a:bodyPr/>
        <a:lstStyle/>
        <a:p>
          <a:r>
            <a:rPr lang="it-IT" sz="1400" b="1" dirty="0" smtClean="0"/>
            <a:t>To improve practices in the 3 KT areas to be implemented at operational level, by analysing the way how each practice was implemented by the partners, their results, and the problems solved </a:t>
          </a:r>
          <a:endParaRPr lang="en-IE" sz="1400" b="1" dirty="0"/>
        </a:p>
      </dgm:t>
    </dgm:pt>
    <dgm:pt modelId="{4107122E-7A2E-4FE5-9762-B89B5F24D932}" type="parTrans" cxnId="{88383970-82F7-4C32-83C0-4CCAD6AB62CA}">
      <dgm:prSet/>
      <dgm:spPr/>
      <dgm:t>
        <a:bodyPr/>
        <a:lstStyle/>
        <a:p>
          <a:endParaRPr lang="en-IE"/>
        </a:p>
      </dgm:t>
    </dgm:pt>
    <dgm:pt modelId="{08FEA2B7-C124-4EFA-92DB-337551743BCA}" type="sibTrans" cxnId="{88383970-82F7-4C32-83C0-4CCAD6AB62CA}">
      <dgm:prSet/>
      <dgm:spPr/>
      <dgm:t>
        <a:bodyPr/>
        <a:lstStyle/>
        <a:p>
          <a:endParaRPr lang="en-IE"/>
        </a:p>
      </dgm:t>
    </dgm:pt>
    <dgm:pt modelId="{ABB1A36E-F59B-448B-889F-977B1D03A2FD}">
      <dgm:prSet phldrT="[Text]"/>
      <dgm:spPr/>
      <dgm:t>
        <a:bodyPr/>
        <a:lstStyle/>
        <a:p>
          <a:r>
            <a:rPr lang="en-IE" b="1" dirty="0" smtClean="0"/>
            <a:t>HEI-Industry</a:t>
          </a:r>
          <a:endParaRPr lang="en-IE" b="1" dirty="0"/>
        </a:p>
      </dgm:t>
    </dgm:pt>
    <dgm:pt modelId="{FC0A7BED-EF4D-46A4-B6E9-C073C22D5792}" type="parTrans" cxnId="{B68FD11A-25F5-4B1B-AD2C-929EF379C73D}">
      <dgm:prSet/>
      <dgm:spPr/>
      <dgm:t>
        <a:bodyPr/>
        <a:lstStyle/>
        <a:p>
          <a:endParaRPr lang="en-IE"/>
        </a:p>
      </dgm:t>
    </dgm:pt>
    <dgm:pt modelId="{6E95EA76-D411-4AA7-85A5-F9277DFA77A4}" type="sibTrans" cxnId="{B68FD11A-25F5-4B1B-AD2C-929EF379C73D}">
      <dgm:prSet/>
      <dgm:spPr/>
      <dgm:t>
        <a:bodyPr/>
        <a:lstStyle/>
        <a:p>
          <a:endParaRPr lang="en-IE"/>
        </a:p>
      </dgm:t>
    </dgm:pt>
    <dgm:pt modelId="{797197E4-4EDA-4DCE-8BAF-F557C25E88ED}">
      <dgm:prSet phldrT="[Text]"/>
      <dgm:spPr/>
      <dgm:t>
        <a:bodyPr/>
        <a:lstStyle/>
        <a:p>
          <a:r>
            <a:rPr lang="en-IE" b="1" dirty="0" smtClean="0"/>
            <a:t>Spin-offs, entrepreneurship</a:t>
          </a:r>
          <a:endParaRPr lang="en-IE" b="1" dirty="0"/>
        </a:p>
      </dgm:t>
    </dgm:pt>
    <dgm:pt modelId="{06D62870-4A27-4A8B-83BA-B99C790B1440}" type="parTrans" cxnId="{8709AC8C-57BA-46EA-8387-5E1931BEA128}">
      <dgm:prSet/>
      <dgm:spPr/>
      <dgm:t>
        <a:bodyPr/>
        <a:lstStyle/>
        <a:p>
          <a:endParaRPr lang="en-IE"/>
        </a:p>
      </dgm:t>
    </dgm:pt>
    <dgm:pt modelId="{3B06681D-A962-4DA4-B598-CC29621484B6}" type="sibTrans" cxnId="{8709AC8C-57BA-46EA-8387-5E1931BEA128}">
      <dgm:prSet/>
      <dgm:spPr/>
      <dgm:t>
        <a:bodyPr/>
        <a:lstStyle/>
        <a:p>
          <a:endParaRPr lang="en-IE"/>
        </a:p>
      </dgm:t>
    </dgm:pt>
    <dgm:pt modelId="{221D0650-739D-485C-A2DE-5880D3F659BE}">
      <dgm:prSet/>
      <dgm:spPr/>
      <dgm:t>
        <a:bodyPr/>
        <a:lstStyle/>
        <a:p>
          <a:r>
            <a:rPr lang="en-IE" b="1" dirty="0" smtClean="0"/>
            <a:t>Technology licensing</a:t>
          </a:r>
          <a:endParaRPr lang="en-IE" b="1" dirty="0"/>
        </a:p>
      </dgm:t>
    </dgm:pt>
    <dgm:pt modelId="{7ED5F46A-BA51-4E88-AC6D-2088480A43CF}" type="parTrans" cxnId="{E6A168AD-F665-4D73-BE8B-F8B9F102F2A5}">
      <dgm:prSet/>
      <dgm:spPr/>
      <dgm:t>
        <a:bodyPr/>
        <a:lstStyle/>
        <a:p>
          <a:endParaRPr lang="en-IE"/>
        </a:p>
      </dgm:t>
    </dgm:pt>
    <dgm:pt modelId="{60FA1EDF-863E-43F9-B69D-0D2D70233A72}" type="sibTrans" cxnId="{E6A168AD-F665-4D73-BE8B-F8B9F102F2A5}">
      <dgm:prSet/>
      <dgm:spPr/>
      <dgm:t>
        <a:bodyPr/>
        <a:lstStyle/>
        <a:p>
          <a:endParaRPr lang="en-IE"/>
        </a:p>
      </dgm:t>
    </dgm:pt>
    <dgm:pt modelId="{6438E735-D753-469C-88D6-F0BD78972885}">
      <dgm:prSet custT="1"/>
      <dgm:spPr/>
      <dgm:t>
        <a:bodyPr/>
        <a:lstStyle/>
        <a:p>
          <a:r>
            <a:rPr lang="it-IT" sz="1400" b="1" dirty="0" smtClean="0"/>
            <a:t>To improve the efficiency of regional/local innovation policies by fostering close collaboration between public authorities and operational KT Offices</a:t>
          </a:r>
          <a:endParaRPr lang="en-IE" sz="1400" b="1" dirty="0"/>
        </a:p>
      </dgm:t>
    </dgm:pt>
    <dgm:pt modelId="{23BC3E1D-3D30-4249-9D25-AB98B7E2EF94}" type="parTrans" cxnId="{5A9B3D33-54C1-4CC3-9EF2-19C2DC616BEF}">
      <dgm:prSet/>
      <dgm:spPr/>
      <dgm:t>
        <a:bodyPr/>
        <a:lstStyle/>
        <a:p>
          <a:endParaRPr lang="en-IE"/>
        </a:p>
      </dgm:t>
    </dgm:pt>
    <dgm:pt modelId="{3F82AA7E-BBF2-411F-9327-8C4884EEBD13}" type="sibTrans" cxnId="{5A9B3D33-54C1-4CC3-9EF2-19C2DC616BEF}">
      <dgm:prSet/>
      <dgm:spPr/>
      <dgm:t>
        <a:bodyPr/>
        <a:lstStyle/>
        <a:p>
          <a:endParaRPr lang="en-IE"/>
        </a:p>
      </dgm:t>
    </dgm:pt>
    <dgm:pt modelId="{1ECF8F9A-F41B-420F-8871-0A7C1C9680D5}">
      <dgm:prSet custT="1"/>
      <dgm:spPr/>
      <dgm:t>
        <a:bodyPr/>
        <a:lstStyle/>
        <a:p>
          <a:r>
            <a:rPr lang="it-IT" sz="1400" b="1" dirty="0" smtClean="0"/>
            <a:t>To raise exchange levels and foster links between relevant stakeholders in the KT project via a network composed of partners from EU countries bringing into the partnership two key types of entities: </a:t>
          </a:r>
          <a:br>
            <a:rPr lang="it-IT" sz="1400" b="1" dirty="0" smtClean="0"/>
          </a:br>
          <a:r>
            <a:rPr lang="it-IT" sz="1400" b="1" dirty="0" smtClean="0"/>
            <a:t>KTOs (operational level) and public regional/local authorities (political level)</a:t>
          </a:r>
          <a:endParaRPr lang="en-IE" sz="1400" b="1" dirty="0" smtClean="0"/>
        </a:p>
      </dgm:t>
    </dgm:pt>
    <dgm:pt modelId="{249AAFA0-E7CA-400E-BA29-802D47D26465}" type="parTrans" cxnId="{3B7F5D58-EBB9-4A1E-941F-364A9AFB2D32}">
      <dgm:prSet/>
      <dgm:spPr/>
      <dgm:t>
        <a:bodyPr/>
        <a:lstStyle/>
        <a:p>
          <a:endParaRPr lang="en-IE"/>
        </a:p>
      </dgm:t>
    </dgm:pt>
    <dgm:pt modelId="{8484B8DF-AC23-4678-A99C-39D9D2830CC5}" type="sibTrans" cxnId="{3B7F5D58-EBB9-4A1E-941F-364A9AFB2D32}">
      <dgm:prSet/>
      <dgm:spPr/>
      <dgm:t>
        <a:bodyPr/>
        <a:lstStyle/>
        <a:p>
          <a:endParaRPr lang="en-IE"/>
        </a:p>
      </dgm:t>
    </dgm:pt>
    <dgm:pt modelId="{8EE40E6D-86AD-4D4D-8AEC-52055FAEA4EE}">
      <dgm:prSet custT="1"/>
      <dgm:spPr/>
      <dgm:t>
        <a:bodyPr/>
        <a:lstStyle/>
        <a:p>
          <a:r>
            <a:rPr lang="it-IT" sz="1400" b="1" dirty="0" smtClean="0"/>
            <a:t>To advance recommendations for  future policy design able to improve KT processes at regional/local level</a:t>
          </a:r>
          <a:endParaRPr lang="en-IE" sz="1400" b="1" dirty="0"/>
        </a:p>
      </dgm:t>
    </dgm:pt>
    <dgm:pt modelId="{B1A3B4B5-8E6E-4F4C-8E94-BD68B7AE23F5}" type="parTrans" cxnId="{0C64C18E-058E-4621-86AC-E523E84560EF}">
      <dgm:prSet/>
      <dgm:spPr/>
      <dgm:t>
        <a:bodyPr/>
        <a:lstStyle/>
        <a:p>
          <a:endParaRPr lang="en-IE"/>
        </a:p>
      </dgm:t>
    </dgm:pt>
    <dgm:pt modelId="{844E7D98-407B-4412-806C-FB7F15329A0D}" type="sibTrans" cxnId="{0C64C18E-058E-4621-86AC-E523E84560EF}">
      <dgm:prSet/>
      <dgm:spPr/>
      <dgm:t>
        <a:bodyPr/>
        <a:lstStyle/>
        <a:p>
          <a:endParaRPr lang="en-IE"/>
        </a:p>
      </dgm:t>
    </dgm:pt>
    <dgm:pt modelId="{DFD11424-96AF-4251-83AD-AD512211EB8C}">
      <dgm:prSet phldrT="[Text]"/>
      <dgm:spPr/>
      <dgm:t>
        <a:bodyPr/>
        <a:lstStyle/>
        <a:p>
          <a:endParaRPr lang="en-IE" dirty="0" smtClean="0"/>
        </a:p>
        <a:p>
          <a:endParaRPr lang="en-IE" dirty="0"/>
        </a:p>
      </dgm:t>
    </dgm:pt>
    <dgm:pt modelId="{1F019419-1BDE-4F9C-B36D-557E97818C73}" type="sibTrans" cxnId="{1A43C150-8D43-480C-BCB7-8DD2B32D4033}">
      <dgm:prSet/>
      <dgm:spPr/>
      <dgm:t>
        <a:bodyPr/>
        <a:lstStyle/>
        <a:p>
          <a:endParaRPr lang="en-IE"/>
        </a:p>
      </dgm:t>
    </dgm:pt>
    <dgm:pt modelId="{97C71EF0-C134-4DEB-9800-977DA7FCA963}" type="parTrans" cxnId="{1A43C150-8D43-480C-BCB7-8DD2B32D4033}">
      <dgm:prSet/>
      <dgm:spPr/>
      <dgm:t>
        <a:bodyPr/>
        <a:lstStyle/>
        <a:p>
          <a:endParaRPr lang="en-IE"/>
        </a:p>
      </dgm:t>
    </dgm:pt>
    <dgm:pt modelId="{26FB11CC-8F33-47B9-BAA8-EFDBB118B81A}" type="pres">
      <dgm:prSet presAssocID="{663F2CEA-30CB-4571-8E36-3B51226B1FE7}" presName="Name0" presStyleCnt="0">
        <dgm:presLayoutVars>
          <dgm:dir/>
          <dgm:animLvl val="lvl"/>
          <dgm:resizeHandles val="exact"/>
        </dgm:presLayoutVars>
      </dgm:prSet>
      <dgm:spPr/>
      <dgm:t>
        <a:bodyPr/>
        <a:lstStyle/>
        <a:p>
          <a:endParaRPr lang="en-IE"/>
        </a:p>
      </dgm:t>
    </dgm:pt>
    <dgm:pt modelId="{922A148E-47FC-45F9-9654-AE814F462252}" type="pres">
      <dgm:prSet presAssocID="{DFD11424-96AF-4251-83AD-AD512211EB8C}" presName="boxAndChildren" presStyleCnt="0"/>
      <dgm:spPr/>
    </dgm:pt>
    <dgm:pt modelId="{B8D2091D-257D-4B25-85B2-2DD2036C2BC7}" type="pres">
      <dgm:prSet presAssocID="{DFD11424-96AF-4251-83AD-AD512211EB8C}" presName="parentTextBox" presStyleLbl="node1" presStyleIdx="0" presStyleCnt="6"/>
      <dgm:spPr/>
      <dgm:t>
        <a:bodyPr/>
        <a:lstStyle/>
        <a:p>
          <a:endParaRPr lang="en-IE"/>
        </a:p>
      </dgm:t>
    </dgm:pt>
    <dgm:pt modelId="{EF709045-AF6B-41E2-BEC3-1A678021C29A}" type="pres">
      <dgm:prSet presAssocID="{DFD11424-96AF-4251-83AD-AD512211EB8C}" presName="entireBox" presStyleLbl="node1" presStyleIdx="0" presStyleCnt="6"/>
      <dgm:spPr/>
      <dgm:t>
        <a:bodyPr/>
        <a:lstStyle/>
        <a:p>
          <a:endParaRPr lang="en-IE"/>
        </a:p>
      </dgm:t>
    </dgm:pt>
    <dgm:pt modelId="{7399E906-F35E-44A7-8421-F79098EE9C49}" type="pres">
      <dgm:prSet presAssocID="{DFD11424-96AF-4251-83AD-AD512211EB8C}" presName="descendantBox" presStyleCnt="0"/>
      <dgm:spPr/>
    </dgm:pt>
    <dgm:pt modelId="{F5CB512C-8740-440F-B146-126BCF97F0DD}" type="pres">
      <dgm:prSet presAssocID="{ABB1A36E-F59B-448B-889F-977B1D03A2FD}" presName="childTextBox" presStyleLbl="fgAccFollowNode1" presStyleIdx="0" presStyleCnt="3">
        <dgm:presLayoutVars>
          <dgm:bulletEnabled val="1"/>
        </dgm:presLayoutVars>
      </dgm:prSet>
      <dgm:spPr/>
      <dgm:t>
        <a:bodyPr/>
        <a:lstStyle/>
        <a:p>
          <a:endParaRPr lang="en-IE"/>
        </a:p>
      </dgm:t>
    </dgm:pt>
    <dgm:pt modelId="{DBB10D5C-3E01-4A8A-B5DA-6191E289964D}" type="pres">
      <dgm:prSet presAssocID="{797197E4-4EDA-4DCE-8BAF-F557C25E88ED}" presName="childTextBox" presStyleLbl="fgAccFollowNode1" presStyleIdx="1" presStyleCnt="3">
        <dgm:presLayoutVars>
          <dgm:bulletEnabled val="1"/>
        </dgm:presLayoutVars>
      </dgm:prSet>
      <dgm:spPr/>
      <dgm:t>
        <a:bodyPr/>
        <a:lstStyle/>
        <a:p>
          <a:endParaRPr lang="en-IE"/>
        </a:p>
      </dgm:t>
    </dgm:pt>
    <dgm:pt modelId="{ABC9BBCE-0DED-4A9A-836A-9689CD2D5088}" type="pres">
      <dgm:prSet presAssocID="{221D0650-739D-485C-A2DE-5880D3F659BE}" presName="childTextBox" presStyleLbl="fgAccFollowNode1" presStyleIdx="2" presStyleCnt="3" custLinFactNeighborX="15952" custLinFactNeighborY="-377">
        <dgm:presLayoutVars>
          <dgm:bulletEnabled val="1"/>
        </dgm:presLayoutVars>
      </dgm:prSet>
      <dgm:spPr/>
      <dgm:t>
        <a:bodyPr/>
        <a:lstStyle/>
        <a:p>
          <a:endParaRPr lang="en-IE"/>
        </a:p>
      </dgm:t>
    </dgm:pt>
    <dgm:pt modelId="{F2B3571E-CBC2-4741-A79C-D6C26A82FCC4}" type="pres">
      <dgm:prSet presAssocID="{08FEA2B7-C124-4EFA-92DB-337551743BCA}" presName="sp" presStyleCnt="0"/>
      <dgm:spPr/>
    </dgm:pt>
    <dgm:pt modelId="{4306EA2A-D9EB-421A-AC53-F74FE20B45EC}" type="pres">
      <dgm:prSet presAssocID="{28460693-AD27-4BA8-B678-412E7041C35E}" presName="arrowAndChildren" presStyleCnt="0"/>
      <dgm:spPr/>
    </dgm:pt>
    <dgm:pt modelId="{19332C6E-4C84-4A85-9AC1-CD3F226FAB4F}" type="pres">
      <dgm:prSet presAssocID="{28460693-AD27-4BA8-B678-412E7041C35E}" presName="parentTextArrow" presStyleLbl="node1" presStyleIdx="1" presStyleCnt="6"/>
      <dgm:spPr/>
      <dgm:t>
        <a:bodyPr/>
        <a:lstStyle/>
        <a:p>
          <a:endParaRPr lang="en-IE"/>
        </a:p>
      </dgm:t>
    </dgm:pt>
    <dgm:pt modelId="{4EC1B8DA-B4CE-4520-B905-9AF6C8C5291F}" type="pres">
      <dgm:prSet presAssocID="{3F82AA7E-BBF2-411F-9327-8C4884EEBD13}" presName="sp" presStyleCnt="0"/>
      <dgm:spPr/>
    </dgm:pt>
    <dgm:pt modelId="{43FD9A2D-E457-4577-BFC3-2E320E195EFA}" type="pres">
      <dgm:prSet presAssocID="{6438E735-D753-469C-88D6-F0BD78972885}" presName="arrowAndChildren" presStyleCnt="0"/>
      <dgm:spPr/>
    </dgm:pt>
    <dgm:pt modelId="{FE36910F-0472-4037-8272-401180F3EA4F}" type="pres">
      <dgm:prSet presAssocID="{6438E735-D753-469C-88D6-F0BD78972885}" presName="parentTextArrow" presStyleLbl="node1" presStyleIdx="2" presStyleCnt="6"/>
      <dgm:spPr/>
      <dgm:t>
        <a:bodyPr/>
        <a:lstStyle/>
        <a:p>
          <a:endParaRPr lang="en-IE"/>
        </a:p>
      </dgm:t>
    </dgm:pt>
    <dgm:pt modelId="{19EDDD0F-8F72-4646-BF0B-458725C5523E}" type="pres">
      <dgm:prSet presAssocID="{844E7D98-407B-4412-806C-FB7F15329A0D}" presName="sp" presStyleCnt="0"/>
      <dgm:spPr/>
    </dgm:pt>
    <dgm:pt modelId="{1DE70FBC-3BC3-4083-93D4-8070B4AEA134}" type="pres">
      <dgm:prSet presAssocID="{8EE40E6D-86AD-4D4D-8AEC-52055FAEA4EE}" presName="arrowAndChildren" presStyleCnt="0"/>
      <dgm:spPr/>
    </dgm:pt>
    <dgm:pt modelId="{22D08CA7-19B6-4430-AE7D-765CF2728623}" type="pres">
      <dgm:prSet presAssocID="{8EE40E6D-86AD-4D4D-8AEC-52055FAEA4EE}" presName="parentTextArrow" presStyleLbl="node1" presStyleIdx="3" presStyleCnt="6"/>
      <dgm:spPr/>
      <dgm:t>
        <a:bodyPr/>
        <a:lstStyle/>
        <a:p>
          <a:endParaRPr lang="en-IE"/>
        </a:p>
      </dgm:t>
    </dgm:pt>
    <dgm:pt modelId="{C9927216-1D02-4CAB-A74E-8BF4BD7D1738}" type="pres">
      <dgm:prSet presAssocID="{8484B8DF-AC23-4678-A99C-39D9D2830CC5}" presName="sp" presStyleCnt="0"/>
      <dgm:spPr/>
    </dgm:pt>
    <dgm:pt modelId="{B15E0D56-442A-422B-91A9-A07D1BBA4E8A}" type="pres">
      <dgm:prSet presAssocID="{1ECF8F9A-F41B-420F-8871-0A7C1C9680D5}" presName="arrowAndChildren" presStyleCnt="0"/>
      <dgm:spPr/>
    </dgm:pt>
    <dgm:pt modelId="{43654C22-B634-43F6-8375-7C2BCADAC71C}" type="pres">
      <dgm:prSet presAssocID="{1ECF8F9A-F41B-420F-8871-0A7C1C9680D5}" presName="parentTextArrow" presStyleLbl="node1" presStyleIdx="4" presStyleCnt="6"/>
      <dgm:spPr/>
      <dgm:t>
        <a:bodyPr/>
        <a:lstStyle/>
        <a:p>
          <a:endParaRPr lang="en-IE"/>
        </a:p>
      </dgm:t>
    </dgm:pt>
    <dgm:pt modelId="{4CDC5CE5-97E8-4A76-AAA6-8A57D4787632}" type="pres">
      <dgm:prSet presAssocID="{5A2F4490-C127-4568-9FEE-2835FEBEF485}" presName="sp" presStyleCnt="0"/>
      <dgm:spPr/>
    </dgm:pt>
    <dgm:pt modelId="{D2CE0A53-9F11-46D0-8BC9-380AE0C492C9}" type="pres">
      <dgm:prSet presAssocID="{4F888B57-C94F-41B1-B3EE-E01214F852FE}" presName="arrowAndChildren" presStyleCnt="0"/>
      <dgm:spPr/>
    </dgm:pt>
    <dgm:pt modelId="{630E26BA-E9F2-4E4C-9AED-D813D2F97A57}" type="pres">
      <dgm:prSet presAssocID="{4F888B57-C94F-41B1-B3EE-E01214F852FE}" presName="parentTextArrow" presStyleLbl="node1" presStyleIdx="5" presStyleCnt="6"/>
      <dgm:spPr/>
      <dgm:t>
        <a:bodyPr/>
        <a:lstStyle/>
        <a:p>
          <a:endParaRPr lang="en-IE"/>
        </a:p>
      </dgm:t>
    </dgm:pt>
  </dgm:ptLst>
  <dgm:cxnLst>
    <dgm:cxn modelId="{EA2BDC81-3838-4CA0-A18C-E49EA09010EE}" type="presOf" srcId="{1ECF8F9A-F41B-420F-8871-0A7C1C9680D5}" destId="{43654C22-B634-43F6-8375-7C2BCADAC71C}" srcOrd="0" destOrd="0" presId="urn:microsoft.com/office/officeart/2005/8/layout/process4"/>
    <dgm:cxn modelId="{1A43C150-8D43-480C-BCB7-8DD2B32D4033}" srcId="{663F2CEA-30CB-4571-8E36-3B51226B1FE7}" destId="{DFD11424-96AF-4251-83AD-AD512211EB8C}" srcOrd="5" destOrd="0" parTransId="{97C71EF0-C134-4DEB-9800-977DA7FCA963}" sibTransId="{1F019419-1BDE-4F9C-B36D-557E97818C73}"/>
    <dgm:cxn modelId="{4780C5F1-4429-49BA-833A-BF8E9DFC4948}" type="presOf" srcId="{6438E735-D753-469C-88D6-F0BD78972885}" destId="{FE36910F-0472-4037-8272-401180F3EA4F}" srcOrd="0" destOrd="0" presId="urn:microsoft.com/office/officeart/2005/8/layout/process4"/>
    <dgm:cxn modelId="{E6A168AD-F665-4D73-BE8B-F8B9F102F2A5}" srcId="{DFD11424-96AF-4251-83AD-AD512211EB8C}" destId="{221D0650-739D-485C-A2DE-5880D3F659BE}" srcOrd="2" destOrd="0" parTransId="{7ED5F46A-BA51-4E88-AC6D-2088480A43CF}" sibTransId="{60FA1EDF-863E-43F9-B69D-0D2D70233A72}"/>
    <dgm:cxn modelId="{3B7F5D58-EBB9-4A1E-941F-364A9AFB2D32}" srcId="{663F2CEA-30CB-4571-8E36-3B51226B1FE7}" destId="{1ECF8F9A-F41B-420F-8871-0A7C1C9680D5}" srcOrd="1" destOrd="0" parTransId="{249AAFA0-E7CA-400E-BA29-802D47D26465}" sibTransId="{8484B8DF-AC23-4678-A99C-39D9D2830CC5}"/>
    <dgm:cxn modelId="{FDC5B40D-E2E4-4BB4-8CE9-C5BAAE0FABDD}" type="presOf" srcId="{221D0650-739D-485C-A2DE-5880D3F659BE}" destId="{ABC9BBCE-0DED-4A9A-836A-9689CD2D5088}" srcOrd="0" destOrd="0" presId="urn:microsoft.com/office/officeart/2005/8/layout/process4"/>
    <dgm:cxn modelId="{24BBD5D4-9DB5-4BB1-9ABD-EE5ABD59FCBF}" type="presOf" srcId="{797197E4-4EDA-4DCE-8BAF-F557C25E88ED}" destId="{DBB10D5C-3E01-4A8A-B5DA-6191E289964D}" srcOrd="0" destOrd="0" presId="urn:microsoft.com/office/officeart/2005/8/layout/process4"/>
    <dgm:cxn modelId="{BEDDB97D-AC7B-4985-A8EF-C53BFE4A7207}" type="presOf" srcId="{663F2CEA-30CB-4571-8E36-3B51226B1FE7}" destId="{26FB11CC-8F33-47B9-BAA8-EFDBB118B81A}" srcOrd="0" destOrd="0" presId="urn:microsoft.com/office/officeart/2005/8/layout/process4"/>
    <dgm:cxn modelId="{5358BE81-EC2F-4104-86BA-5551F70BBC55}" type="presOf" srcId="{DFD11424-96AF-4251-83AD-AD512211EB8C}" destId="{B8D2091D-257D-4B25-85B2-2DD2036C2BC7}" srcOrd="0" destOrd="0" presId="urn:microsoft.com/office/officeart/2005/8/layout/process4"/>
    <dgm:cxn modelId="{73309AA3-DA4B-4637-9464-D9CD8776A23F}" srcId="{663F2CEA-30CB-4571-8E36-3B51226B1FE7}" destId="{4F888B57-C94F-41B1-B3EE-E01214F852FE}" srcOrd="0" destOrd="0" parTransId="{35679399-768A-40C6-96C2-5FF5DB12E893}" sibTransId="{5A2F4490-C127-4568-9FEE-2835FEBEF485}"/>
    <dgm:cxn modelId="{88383970-82F7-4C32-83C0-4CCAD6AB62CA}" srcId="{663F2CEA-30CB-4571-8E36-3B51226B1FE7}" destId="{28460693-AD27-4BA8-B678-412E7041C35E}" srcOrd="4" destOrd="0" parTransId="{4107122E-7A2E-4FE5-9762-B89B5F24D932}" sibTransId="{08FEA2B7-C124-4EFA-92DB-337551743BCA}"/>
    <dgm:cxn modelId="{E515DFB9-3CB4-474A-BB7E-1D32DA7F9F5D}" type="presOf" srcId="{28460693-AD27-4BA8-B678-412E7041C35E}" destId="{19332C6E-4C84-4A85-9AC1-CD3F226FAB4F}" srcOrd="0" destOrd="0" presId="urn:microsoft.com/office/officeart/2005/8/layout/process4"/>
    <dgm:cxn modelId="{6986EAB0-50F2-476E-A3E0-236A36060272}" type="presOf" srcId="{4F888B57-C94F-41B1-B3EE-E01214F852FE}" destId="{630E26BA-E9F2-4E4C-9AED-D813D2F97A57}" srcOrd="0" destOrd="0" presId="urn:microsoft.com/office/officeart/2005/8/layout/process4"/>
    <dgm:cxn modelId="{B68FD11A-25F5-4B1B-AD2C-929EF379C73D}" srcId="{DFD11424-96AF-4251-83AD-AD512211EB8C}" destId="{ABB1A36E-F59B-448B-889F-977B1D03A2FD}" srcOrd="0" destOrd="0" parTransId="{FC0A7BED-EF4D-46A4-B6E9-C073C22D5792}" sibTransId="{6E95EA76-D411-4AA7-85A5-F9277DFA77A4}"/>
    <dgm:cxn modelId="{4AECD2D9-1547-488F-AED1-7B4BCCCF8C65}" type="presOf" srcId="{8EE40E6D-86AD-4D4D-8AEC-52055FAEA4EE}" destId="{22D08CA7-19B6-4430-AE7D-765CF2728623}" srcOrd="0" destOrd="0" presId="urn:microsoft.com/office/officeart/2005/8/layout/process4"/>
    <dgm:cxn modelId="{90C7CF14-019E-490E-9B5F-1F5CFDCEF5FE}" type="presOf" srcId="{ABB1A36E-F59B-448B-889F-977B1D03A2FD}" destId="{F5CB512C-8740-440F-B146-126BCF97F0DD}" srcOrd="0" destOrd="0" presId="urn:microsoft.com/office/officeart/2005/8/layout/process4"/>
    <dgm:cxn modelId="{5A9B3D33-54C1-4CC3-9EF2-19C2DC616BEF}" srcId="{663F2CEA-30CB-4571-8E36-3B51226B1FE7}" destId="{6438E735-D753-469C-88D6-F0BD78972885}" srcOrd="3" destOrd="0" parTransId="{23BC3E1D-3D30-4249-9D25-AB98B7E2EF94}" sibTransId="{3F82AA7E-BBF2-411F-9327-8C4884EEBD13}"/>
    <dgm:cxn modelId="{768B157D-AFF1-483D-8418-79B33E084E19}" type="presOf" srcId="{DFD11424-96AF-4251-83AD-AD512211EB8C}" destId="{EF709045-AF6B-41E2-BEC3-1A678021C29A}" srcOrd="1" destOrd="0" presId="urn:microsoft.com/office/officeart/2005/8/layout/process4"/>
    <dgm:cxn modelId="{8709AC8C-57BA-46EA-8387-5E1931BEA128}" srcId="{DFD11424-96AF-4251-83AD-AD512211EB8C}" destId="{797197E4-4EDA-4DCE-8BAF-F557C25E88ED}" srcOrd="1" destOrd="0" parTransId="{06D62870-4A27-4A8B-83BA-B99C790B1440}" sibTransId="{3B06681D-A962-4DA4-B598-CC29621484B6}"/>
    <dgm:cxn modelId="{0C64C18E-058E-4621-86AC-E523E84560EF}" srcId="{663F2CEA-30CB-4571-8E36-3B51226B1FE7}" destId="{8EE40E6D-86AD-4D4D-8AEC-52055FAEA4EE}" srcOrd="2" destOrd="0" parTransId="{B1A3B4B5-8E6E-4F4C-8E94-BD68B7AE23F5}" sibTransId="{844E7D98-407B-4412-806C-FB7F15329A0D}"/>
    <dgm:cxn modelId="{2A751839-4B8D-42C2-87A6-08673A3AF1E6}" type="presParOf" srcId="{26FB11CC-8F33-47B9-BAA8-EFDBB118B81A}" destId="{922A148E-47FC-45F9-9654-AE814F462252}" srcOrd="0" destOrd="0" presId="urn:microsoft.com/office/officeart/2005/8/layout/process4"/>
    <dgm:cxn modelId="{087E3403-CD97-4249-82C9-5C9439216341}" type="presParOf" srcId="{922A148E-47FC-45F9-9654-AE814F462252}" destId="{B8D2091D-257D-4B25-85B2-2DD2036C2BC7}" srcOrd="0" destOrd="0" presId="urn:microsoft.com/office/officeart/2005/8/layout/process4"/>
    <dgm:cxn modelId="{E522D675-FF4A-4AE0-8A81-AF4B68995EEC}" type="presParOf" srcId="{922A148E-47FC-45F9-9654-AE814F462252}" destId="{EF709045-AF6B-41E2-BEC3-1A678021C29A}" srcOrd="1" destOrd="0" presId="urn:microsoft.com/office/officeart/2005/8/layout/process4"/>
    <dgm:cxn modelId="{607434F9-B4C5-4D33-9221-3DFFEA08370E}" type="presParOf" srcId="{922A148E-47FC-45F9-9654-AE814F462252}" destId="{7399E906-F35E-44A7-8421-F79098EE9C49}" srcOrd="2" destOrd="0" presId="urn:microsoft.com/office/officeart/2005/8/layout/process4"/>
    <dgm:cxn modelId="{E9A39E26-8AE0-451E-A443-930D6252D806}" type="presParOf" srcId="{7399E906-F35E-44A7-8421-F79098EE9C49}" destId="{F5CB512C-8740-440F-B146-126BCF97F0DD}" srcOrd="0" destOrd="0" presId="urn:microsoft.com/office/officeart/2005/8/layout/process4"/>
    <dgm:cxn modelId="{60B03882-CD45-4201-BD41-C1823B604FF5}" type="presParOf" srcId="{7399E906-F35E-44A7-8421-F79098EE9C49}" destId="{DBB10D5C-3E01-4A8A-B5DA-6191E289964D}" srcOrd="1" destOrd="0" presId="urn:microsoft.com/office/officeart/2005/8/layout/process4"/>
    <dgm:cxn modelId="{9F6EA701-3302-4172-98DA-25AA433A0455}" type="presParOf" srcId="{7399E906-F35E-44A7-8421-F79098EE9C49}" destId="{ABC9BBCE-0DED-4A9A-836A-9689CD2D5088}" srcOrd="2" destOrd="0" presId="urn:microsoft.com/office/officeart/2005/8/layout/process4"/>
    <dgm:cxn modelId="{9D76A57F-381D-4DA1-B32A-3BE79E52AA1E}" type="presParOf" srcId="{26FB11CC-8F33-47B9-BAA8-EFDBB118B81A}" destId="{F2B3571E-CBC2-4741-A79C-D6C26A82FCC4}" srcOrd="1" destOrd="0" presId="urn:microsoft.com/office/officeart/2005/8/layout/process4"/>
    <dgm:cxn modelId="{D12CB9D5-06AC-4696-897F-FB0798D160A6}" type="presParOf" srcId="{26FB11CC-8F33-47B9-BAA8-EFDBB118B81A}" destId="{4306EA2A-D9EB-421A-AC53-F74FE20B45EC}" srcOrd="2" destOrd="0" presId="urn:microsoft.com/office/officeart/2005/8/layout/process4"/>
    <dgm:cxn modelId="{1AC9E950-A511-4166-AE48-BF2246E55A1D}" type="presParOf" srcId="{4306EA2A-D9EB-421A-AC53-F74FE20B45EC}" destId="{19332C6E-4C84-4A85-9AC1-CD3F226FAB4F}" srcOrd="0" destOrd="0" presId="urn:microsoft.com/office/officeart/2005/8/layout/process4"/>
    <dgm:cxn modelId="{4D7DEC51-02AF-4EAA-BC4C-2444D39A955C}" type="presParOf" srcId="{26FB11CC-8F33-47B9-BAA8-EFDBB118B81A}" destId="{4EC1B8DA-B4CE-4520-B905-9AF6C8C5291F}" srcOrd="3" destOrd="0" presId="urn:microsoft.com/office/officeart/2005/8/layout/process4"/>
    <dgm:cxn modelId="{B7CE815B-CB2C-4405-B953-BF875236CDA8}" type="presParOf" srcId="{26FB11CC-8F33-47B9-BAA8-EFDBB118B81A}" destId="{43FD9A2D-E457-4577-BFC3-2E320E195EFA}" srcOrd="4" destOrd="0" presId="urn:microsoft.com/office/officeart/2005/8/layout/process4"/>
    <dgm:cxn modelId="{8D5ABBB6-4B22-4EC5-8104-CCF0332B412A}" type="presParOf" srcId="{43FD9A2D-E457-4577-BFC3-2E320E195EFA}" destId="{FE36910F-0472-4037-8272-401180F3EA4F}" srcOrd="0" destOrd="0" presId="urn:microsoft.com/office/officeart/2005/8/layout/process4"/>
    <dgm:cxn modelId="{0631A0F0-1235-4764-A2CB-2D1A86BC3FAB}" type="presParOf" srcId="{26FB11CC-8F33-47B9-BAA8-EFDBB118B81A}" destId="{19EDDD0F-8F72-4646-BF0B-458725C5523E}" srcOrd="5" destOrd="0" presId="urn:microsoft.com/office/officeart/2005/8/layout/process4"/>
    <dgm:cxn modelId="{34536A67-F9F2-43E0-A18E-B68D75ADD10E}" type="presParOf" srcId="{26FB11CC-8F33-47B9-BAA8-EFDBB118B81A}" destId="{1DE70FBC-3BC3-4083-93D4-8070B4AEA134}" srcOrd="6" destOrd="0" presId="urn:microsoft.com/office/officeart/2005/8/layout/process4"/>
    <dgm:cxn modelId="{33942AC4-13B0-41D6-BAA2-03B2B23A11E9}" type="presParOf" srcId="{1DE70FBC-3BC3-4083-93D4-8070B4AEA134}" destId="{22D08CA7-19B6-4430-AE7D-765CF2728623}" srcOrd="0" destOrd="0" presId="urn:microsoft.com/office/officeart/2005/8/layout/process4"/>
    <dgm:cxn modelId="{B603C463-F029-4C61-A54A-E1BB59D5C97E}" type="presParOf" srcId="{26FB11CC-8F33-47B9-BAA8-EFDBB118B81A}" destId="{C9927216-1D02-4CAB-A74E-8BF4BD7D1738}" srcOrd="7" destOrd="0" presId="urn:microsoft.com/office/officeart/2005/8/layout/process4"/>
    <dgm:cxn modelId="{FEA7FD00-A7B8-4EDE-8A90-ABB54D106973}" type="presParOf" srcId="{26FB11CC-8F33-47B9-BAA8-EFDBB118B81A}" destId="{B15E0D56-442A-422B-91A9-A07D1BBA4E8A}" srcOrd="8" destOrd="0" presId="urn:microsoft.com/office/officeart/2005/8/layout/process4"/>
    <dgm:cxn modelId="{252EDB9D-9962-465C-97AF-2E89D50F012B}" type="presParOf" srcId="{B15E0D56-442A-422B-91A9-A07D1BBA4E8A}" destId="{43654C22-B634-43F6-8375-7C2BCADAC71C}" srcOrd="0" destOrd="0" presId="urn:microsoft.com/office/officeart/2005/8/layout/process4"/>
    <dgm:cxn modelId="{AA53A5C8-6A5E-4B53-8D19-157EA4C361BE}" type="presParOf" srcId="{26FB11CC-8F33-47B9-BAA8-EFDBB118B81A}" destId="{4CDC5CE5-97E8-4A76-AAA6-8A57D4787632}" srcOrd="9" destOrd="0" presId="urn:microsoft.com/office/officeart/2005/8/layout/process4"/>
    <dgm:cxn modelId="{29098492-1695-4B21-A1AD-ACC838EA4491}" type="presParOf" srcId="{26FB11CC-8F33-47B9-BAA8-EFDBB118B81A}" destId="{D2CE0A53-9F11-46D0-8BC9-380AE0C492C9}" srcOrd="10" destOrd="0" presId="urn:microsoft.com/office/officeart/2005/8/layout/process4"/>
    <dgm:cxn modelId="{8655386D-FC7E-421D-AB2B-68E20B005997}" type="presParOf" srcId="{D2CE0A53-9F11-46D0-8BC9-380AE0C492C9}" destId="{630E26BA-E9F2-4E4C-9AED-D813D2F97A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00F9C-78D6-406E-9095-027B4E0BC7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E"/>
        </a:p>
      </dgm:t>
    </dgm:pt>
    <dgm:pt modelId="{3550F90C-B4CC-4DC2-8D0A-C0664118B7FA}">
      <dgm:prSet phldrT="[Text]" custT="1"/>
      <dgm:spPr/>
      <dgm:t>
        <a:bodyPr/>
        <a:lstStyle/>
        <a:p>
          <a:r>
            <a:rPr lang="en-IE" sz="1600" b="1" dirty="0" smtClean="0"/>
            <a:t>To map existing policies and practices for KT</a:t>
          </a:r>
          <a:endParaRPr lang="en-IE" sz="1600" b="1" dirty="0"/>
        </a:p>
      </dgm:t>
    </dgm:pt>
    <dgm:pt modelId="{715E1A4A-F550-4C57-9C96-938062E947C5}" type="parTrans" cxnId="{AEA46203-A90A-4914-A57D-2D49E4F0E652}">
      <dgm:prSet/>
      <dgm:spPr/>
      <dgm:t>
        <a:bodyPr/>
        <a:lstStyle/>
        <a:p>
          <a:endParaRPr lang="en-IE"/>
        </a:p>
      </dgm:t>
    </dgm:pt>
    <dgm:pt modelId="{3467E5B8-37E8-4419-85F0-28D81B6C756B}" type="sibTrans" cxnId="{AEA46203-A90A-4914-A57D-2D49E4F0E652}">
      <dgm:prSet/>
      <dgm:spPr/>
      <dgm:t>
        <a:bodyPr/>
        <a:lstStyle/>
        <a:p>
          <a:endParaRPr lang="en-IE"/>
        </a:p>
      </dgm:t>
    </dgm:pt>
    <dgm:pt modelId="{FAE1A8FB-9FED-4A64-A7F3-E760CF394E62}">
      <dgm:prSet phldrT="[Text]" custT="1"/>
      <dgm:spPr/>
      <dgm:t>
        <a:bodyPr/>
        <a:lstStyle/>
        <a:p>
          <a:r>
            <a:rPr lang="en-IE" sz="1600" b="1" dirty="0" smtClean="0"/>
            <a:t>To look at existing regional scenario’s and possible future scenario’s</a:t>
          </a:r>
          <a:endParaRPr lang="en-IE" sz="1600" b="1" dirty="0"/>
        </a:p>
      </dgm:t>
    </dgm:pt>
    <dgm:pt modelId="{FB234797-A339-4ED0-8C2E-7D56EDCECB54}" type="parTrans" cxnId="{69631C85-0415-41BE-917A-413C2A9EA983}">
      <dgm:prSet/>
      <dgm:spPr/>
      <dgm:t>
        <a:bodyPr/>
        <a:lstStyle/>
        <a:p>
          <a:endParaRPr lang="en-IE"/>
        </a:p>
      </dgm:t>
    </dgm:pt>
    <dgm:pt modelId="{15DF2DA5-062D-476C-B0E7-5D1835039B46}" type="sibTrans" cxnId="{69631C85-0415-41BE-917A-413C2A9EA983}">
      <dgm:prSet/>
      <dgm:spPr/>
      <dgm:t>
        <a:bodyPr/>
        <a:lstStyle/>
        <a:p>
          <a:endParaRPr lang="en-IE"/>
        </a:p>
      </dgm:t>
    </dgm:pt>
    <dgm:pt modelId="{AA2793DA-8A8F-4523-9692-9EFAC4DF5CC2}">
      <dgm:prSet phldrT="[Text]" custT="1"/>
      <dgm:spPr/>
      <dgm:t>
        <a:bodyPr/>
        <a:lstStyle/>
        <a:p>
          <a:r>
            <a:rPr lang="en-IE" sz="1600" b="1" dirty="0" smtClean="0"/>
            <a:t>To review the impact innovation policies have on KT practices and the type of policies that would need to be developed in order to meet the challenges and needs of the regions</a:t>
          </a:r>
          <a:endParaRPr lang="en-IE" sz="1600" b="1" dirty="0"/>
        </a:p>
      </dgm:t>
    </dgm:pt>
    <dgm:pt modelId="{1501E159-A041-49AC-BBF1-580DCFDBA19C}" type="parTrans" cxnId="{06CB85C8-9718-48BC-AF67-9C4F88FBA384}">
      <dgm:prSet/>
      <dgm:spPr/>
      <dgm:t>
        <a:bodyPr/>
        <a:lstStyle/>
        <a:p>
          <a:endParaRPr lang="en-IE"/>
        </a:p>
      </dgm:t>
    </dgm:pt>
    <dgm:pt modelId="{2F797960-AEB4-4C9B-827E-37BDB8B65CED}" type="sibTrans" cxnId="{06CB85C8-9718-48BC-AF67-9C4F88FBA384}">
      <dgm:prSet/>
      <dgm:spPr/>
      <dgm:t>
        <a:bodyPr/>
        <a:lstStyle/>
        <a:p>
          <a:endParaRPr lang="en-IE"/>
        </a:p>
      </dgm:t>
    </dgm:pt>
    <dgm:pt modelId="{E164070A-FD94-451F-BE72-9556238EAA7C}" type="pres">
      <dgm:prSet presAssocID="{56000F9C-78D6-406E-9095-027B4E0BC71B}" presName="linear" presStyleCnt="0">
        <dgm:presLayoutVars>
          <dgm:dir/>
          <dgm:animLvl val="lvl"/>
          <dgm:resizeHandles val="exact"/>
        </dgm:presLayoutVars>
      </dgm:prSet>
      <dgm:spPr/>
      <dgm:t>
        <a:bodyPr/>
        <a:lstStyle/>
        <a:p>
          <a:endParaRPr lang="en-IE"/>
        </a:p>
      </dgm:t>
    </dgm:pt>
    <dgm:pt modelId="{CBF591A7-2955-401D-8A0B-82F46E761F7C}" type="pres">
      <dgm:prSet presAssocID="{3550F90C-B4CC-4DC2-8D0A-C0664118B7FA}" presName="parentLin" presStyleCnt="0"/>
      <dgm:spPr/>
    </dgm:pt>
    <dgm:pt modelId="{98E4FA76-66B1-4F84-A358-FCF0DC6565A7}" type="pres">
      <dgm:prSet presAssocID="{3550F90C-B4CC-4DC2-8D0A-C0664118B7FA}" presName="parentLeftMargin" presStyleLbl="node1" presStyleIdx="0" presStyleCnt="3"/>
      <dgm:spPr/>
      <dgm:t>
        <a:bodyPr/>
        <a:lstStyle/>
        <a:p>
          <a:endParaRPr lang="en-IE"/>
        </a:p>
      </dgm:t>
    </dgm:pt>
    <dgm:pt modelId="{1A3876BD-5B09-46BA-A0B1-A89330A9AD61}" type="pres">
      <dgm:prSet presAssocID="{3550F90C-B4CC-4DC2-8D0A-C0664118B7FA}" presName="parentText" presStyleLbl="node1" presStyleIdx="0" presStyleCnt="3">
        <dgm:presLayoutVars>
          <dgm:chMax val="0"/>
          <dgm:bulletEnabled val="1"/>
        </dgm:presLayoutVars>
      </dgm:prSet>
      <dgm:spPr/>
      <dgm:t>
        <a:bodyPr/>
        <a:lstStyle/>
        <a:p>
          <a:endParaRPr lang="en-IE"/>
        </a:p>
      </dgm:t>
    </dgm:pt>
    <dgm:pt modelId="{20D1E3E8-2103-4499-9484-1626D06FEA40}" type="pres">
      <dgm:prSet presAssocID="{3550F90C-B4CC-4DC2-8D0A-C0664118B7FA}" presName="negativeSpace" presStyleCnt="0"/>
      <dgm:spPr/>
    </dgm:pt>
    <dgm:pt modelId="{0709F39A-9E5A-4707-8A28-AFF0DFDD52A4}" type="pres">
      <dgm:prSet presAssocID="{3550F90C-B4CC-4DC2-8D0A-C0664118B7FA}" presName="childText" presStyleLbl="conFgAcc1" presStyleIdx="0" presStyleCnt="3">
        <dgm:presLayoutVars>
          <dgm:bulletEnabled val="1"/>
        </dgm:presLayoutVars>
      </dgm:prSet>
      <dgm:spPr/>
    </dgm:pt>
    <dgm:pt modelId="{2D9E75EE-1863-4ED5-A350-F816030D5F41}" type="pres">
      <dgm:prSet presAssocID="{3467E5B8-37E8-4419-85F0-28D81B6C756B}" presName="spaceBetweenRectangles" presStyleCnt="0"/>
      <dgm:spPr/>
    </dgm:pt>
    <dgm:pt modelId="{7691738B-97E8-43C7-A70E-78B8F487B374}" type="pres">
      <dgm:prSet presAssocID="{FAE1A8FB-9FED-4A64-A7F3-E760CF394E62}" presName="parentLin" presStyleCnt="0"/>
      <dgm:spPr/>
    </dgm:pt>
    <dgm:pt modelId="{F9AC6B33-430D-4743-B6AD-A47F0B4C3621}" type="pres">
      <dgm:prSet presAssocID="{FAE1A8FB-9FED-4A64-A7F3-E760CF394E62}" presName="parentLeftMargin" presStyleLbl="node1" presStyleIdx="0" presStyleCnt="3"/>
      <dgm:spPr/>
      <dgm:t>
        <a:bodyPr/>
        <a:lstStyle/>
        <a:p>
          <a:endParaRPr lang="en-IE"/>
        </a:p>
      </dgm:t>
    </dgm:pt>
    <dgm:pt modelId="{99235227-A24C-447F-B4CB-1B83DA4A836A}" type="pres">
      <dgm:prSet presAssocID="{FAE1A8FB-9FED-4A64-A7F3-E760CF394E62}" presName="parentText" presStyleLbl="node1" presStyleIdx="1" presStyleCnt="3">
        <dgm:presLayoutVars>
          <dgm:chMax val="0"/>
          <dgm:bulletEnabled val="1"/>
        </dgm:presLayoutVars>
      </dgm:prSet>
      <dgm:spPr/>
      <dgm:t>
        <a:bodyPr/>
        <a:lstStyle/>
        <a:p>
          <a:endParaRPr lang="en-IE"/>
        </a:p>
      </dgm:t>
    </dgm:pt>
    <dgm:pt modelId="{567EF0F4-BFC1-41AB-9B3A-3293869A3D45}" type="pres">
      <dgm:prSet presAssocID="{FAE1A8FB-9FED-4A64-A7F3-E760CF394E62}" presName="negativeSpace" presStyleCnt="0"/>
      <dgm:spPr/>
    </dgm:pt>
    <dgm:pt modelId="{09627B30-66FA-4264-A410-C91AD61031AC}" type="pres">
      <dgm:prSet presAssocID="{FAE1A8FB-9FED-4A64-A7F3-E760CF394E62}" presName="childText" presStyleLbl="conFgAcc1" presStyleIdx="1" presStyleCnt="3">
        <dgm:presLayoutVars>
          <dgm:bulletEnabled val="1"/>
        </dgm:presLayoutVars>
      </dgm:prSet>
      <dgm:spPr/>
    </dgm:pt>
    <dgm:pt modelId="{041ACCA4-A200-48E8-93F5-247926FB28F6}" type="pres">
      <dgm:prSet presAssocID="{15DF2DA5-062D-476C-B0E7-5D1835039B46}" presName="spaceBetweenRectangles" presStyleCnt="0"/>
      <dgm:spPr/>
    </dgm:pt>
    <dgm:pt modelId="{E4C14F6D-61F3-4AD3-9859-E8FA84FE710F}" type="pres">
      <dgm:prSet presAssocID="{AA2793DA-8A8F-4523-9692-9EFAC4DF5CC2}" presName="parentLin" presStyleCnt="0"/>
      <dgm:spPr/>
    </dgm:pt>
    <dgm:pt modelId="{AD2F2843-23C8-45BC-AA46-4168C823C4EE}" type="pres">
      <dgm:prSet presAssocID="{AA2793DA-8A8F-4523-9692-9EFAC4DF5CC2}" presName="parentLeftMargin" presStyleLbl="node1" presStyleIdx="1" presStyleCnt="3"/>
      <dgm:spPr/>
      <dgm:t>
        <a:bodyPr/>
        <a:lstStyle/>
        <a:p>
          <a:endParaRPr lang="en-IE"/>
        </a:p>
      </dgm:t>
    </dgm:pt>
    <dgm:pt modelId="{6F4454F3-296F-4069-B699-A7002FEAD0DA}" type="pres">
      <dgm:prSet presAssocID="{AA2793DA-8A8F-4523-9692-9EFAC4DF5CC2}" presName="parentText" presStyleLbl="node1" presStyleIdx="2" presStyleCnt="3">
        <dgm:presLayoutVars>
          <dgm:chMax val="0"/>
          <dgm:bulletEnabled val="1"/>
        </dgm:presLayoutVars>
      </dgm:prSet>
      <dgm:spPr/>
      <dgm:t>
        <a:bodyPr/>
        <a:lstStyle/>
        <a:p>
          <a:endParaRPr lang="en-IE"/>
        </a:p>
      </dgm:t>
    </dgm:pt>
    <dgm:pt modelId="{A6A17E9B-0F2B-49A1-A7EF-E008E7D1329F}" type="pres">
      <dgm:prSet presAssocID="{AA2793DA-8A8F-4523-9692-9EFAC4DF5CC2}" presName="negativeSpace" presStyleCnt="0"/>
      <dgm:spPr/>
    </dgm:pt>
    <dgm:pt modelId="{20B957E2-133C-459D-808F-30FD2DD76FFF}" type="pres">
      <dgm:prSet presAssocID="{AA2793DA-8A8F-4523-9692-9EFAC4DF5CC2}" presName="childText" presStyleLbl="conFgAcc1" presStyleIdx="2" presStyleCnt="3">
        <dgm:presLayoutVars>
          <dgm:bulletEnabled val="1"/>
        </dgm:presLayoutVars>
      </dgm:prSet>
      <dgm:spPr/>
    </dgm:pt>
  </dgm:ptLst>
  <dgm:cxnLst>
    <dgm:cxn modelId="{315E8D52-9C80-4FD7-9347-662CBB17A815}" type="presOf" srcId="{3550F90C-B4CC-4DC2-8D0A-C0664118B7FA}" destId="{1A3876BD-5B09-46BA-A0B1-A89330A9AD61}" srcOrd="1" destOrd="0" presId="urn:microsoft.com/office/officeart/2005/8/layout/list1"/>
    <dgm:cxn modelId="{470A991F-80E6-46DD-9394-477F7CB5D690}" type="presOf" srcId="{AA2793DA-8A8F-4523-9692-9EFAC4DF5CC2}" destId="{6F4454F3-296F-4069-B699-A7002FEAD0DA}" srcOrd="1" destOrd="0" presId="urn:microsoft.com/office/officeart/2005/8/layout/list1"/>
    <dgm:cxn modelId="{6591C552-EB3E-4C8A-AA15-B6C8E322FE6D}" type="presOf" srcId="{FAE1A8FB-9FED-4A64-A7F3-E760CF394E62}" destId="{99235227-A24C-447F-B4CB-1B83DA4A836A}" srcOrd="1" destOrd="0" presId="urn:microsoft.com/office/officeart/2005/8/layout/list1"/>
    <dgm:cxn modelId="{E7E23305-7072-469C-A258-5D101E1DD29A}" type="presOf" srcId="{56000F9C-78D6-406E-9095-027B4E0BC71B}" destId="{E164070A-FD94-451F-BE72-9556238EAA7C}" srcOrd="0" destOrd="0" presId="urn:microsoft.com/office/officeart/2005/8/layout/list1"/>
    <dgm:cxn modelId="{5B0E9439-1F73-4E19-B631-F354A6555AE9}" type="presOf" srcId="{FAE1A8FB-9FED-4A64-A7F3-E760CF394E62}" destId="{F9AC6B33-430D-4743-B6AD-A47F0B4C3621}" srcOrd="0" destOrd="0" presId="urn:microsoft.com/office/officeart/2005/8/layout/list1"/>
    <dgm:cxn modelId="{AEA46203-A90A-4914-A57D-2D49E4F0E652}" srcId="{56000F9C-78D6-406E-9095-027B4E0BC71B}" destId="{3550F90C-B4CC-4DC2-8D0A-C0664118B7FA}" srcOrd="0" destOrd="0" parTransId="{715E1A4A-F550-4C57-9C96-938062E947C5}" sibTransId="{3467E5B8-37E8-4419-85F0-28D81B6C756B}"/>
    <dgm:cxn modelId="{E955786F-3FEA-4BBA-B6A1-982E91C0D12B}" type="presOf" srcId="{3550F90C-B4CC-4DC2-8D0A-C0664118B7FA}" destId="{98E4FA76-66B1-4F84-A358-FCF0DC6565A7}" srcOrd="0" destOrd="0" presId="urn:microsoft.com/office/officeart/2005/8/layout/list1"/>
    <dgm:cxn modelId="{527CE2BD-F31C-40C8-B2ED-230C050D2350}" type="presOf" srcId="{AA2793DA-8A8F-4523-9692-9EFAC4DF5CC2}" destId="{AD2F2843-23C8-45BC-AA46-4168C823C4EE}" srcOrd="0" destOrd="0" presId="urn:microsoft.com/office/officeart/2005/8/layout/list1"/>
    <dgm:cxn modelId="{69631C85-0415-41BE-917A-413C2A9EA983}" srcId="{56000F9C-78D6-406E-9095-027B4E0BC71B}" destId="{FAE1A8FB-9FED-4A64-A7F3-E760CF394E62}" srcOrd="1" destOrd="0" parTransId="{FB234797-A339-4ED0-8C2E-7D56EDCECB54}" sibTransId="{15DF2DA5-062D-476C-B0E7-5D1835039B46}"/>
    <dgm:cxn modelId="{06CB85C8-9718-48BC-AF67-9C4F88FBA384}" srcId="{56000F9C-78D6-406E-9095-027B4E0BC71B}" destId="{AA2793DA-8A8F-4523-9692-9EFAC4DF5CC2}" srcOrd="2" destOrd="0" parTransId="{1501E159-A041-49AC-BBF1-580DCFDBA19C}" sibTransId="{2F797960-AEB4-4C9B-827E-37BDB8B65CED}"/>
    <dgm:cxn modelId="{BF25C8D9-2574-4C02-8DB7-F2886E2DD5BF}" type="presParOf" srcId="{E164070A-FD94-451F-BE72-9556238EAA7C}" destId="{CBF591A7-2955-401D-8A0B-82F46E761F7C}" srcOrd="0" destOrd="0" presId="urn:microsoft.com/office/officeart/2005/8/layout/list1"/>
    <dgm:cxn modelId="{6BA37957-A031-493E-A884-9F0CB858BC2B}" type="presParOf" srcId="{CBF591A7-2955-401D-8A0B-82F46E761F7C}" destId="{98E4FA76-66B1-4F84-A358-FCF0DC6565A7}" srcOrd="0" destOrd="0" presId="urn:microsoft.com/office/officeart/2005/8/layout/list1"/>
    <dgm:cxn modelId="{1B83CFFC-7BAE-4929-A709-2B5C38DA5690}" type="presParOf" srcId="{CBF591A7-2955-401D-8A0B-82F46E761F7C}" destId="{1A3876BD-5B09-46BA-A0B1-A89330A9AD61}" srcOrd="1" destOrd="0" presId="urn:microsoft.com/office/officeart/2005/8/layout/list1"/>
    <dgm:cxn modelId="{AC825C68-B818-40E4-9190-0CD06F094E6B}" type="presParOf" srcId="{E164070A-FD94-451F-BE72-9556238EAA7C}" destId="{20D1E3E8-2103-4499-9484-1626D06FEA40}" srcOrd="1" destOrd="0" presId="urn:microsoft.com/office/officeart/2005/8/layout/list1"/>
    <dgm:cxn modelId="{0AF4B27A-5837-4C72-883A-10A314F74D98}" type="presParOf" srcId="{E164070A-FD94-451F-BE72-9556238EAA7C}" destId="{0709F39A-9E5A-4707-8A28-AFF0DFDD52A4}" srcOrd="2" destOrd="0" presId="urn:microsoft.com/office/officeart/2005/8/layout/list1"/>
    <dgm:cxn modelId="{63D6E482-1EF6-43BF-9497-878190E595B1}" type="presParOf" srcId="{E164070A-FD94-451F-BE72-9556238EAA7C}" destId="{2D9E75EE-1863-4ED5-A350-F816030D5F41}" srcOrd="3" destOrd="0" presId="urn:microsoft.com/office/officeart/2005/8/layout/list1"/>
    <dgm:cxn modelId="{21CF2619-2C7F-493D-A5BC-093B954CCABC}" type="presParOf" srcId="{E164070A-FD94-451F-BE72-9556238EAA7C}" destId="{7691738B-97E8-43C7-A70E-78B8F487B374}" srcOrd="4" destOrd="0" presId="urn:microsoft.com/office/officeart/2005/8/layout/list1"/>
    <dgm:cxn modelId="{6102A817-D066-4CCD-ABA4-9BD135B8C9CC}" type="presParOf" srcId="{7691738B-97E8-43C7-A70E-78B8F487B374}" destId="{F9AC6B33-430D-4743-B6AD-A47F0B4C3621}" srcOrd="0" destOrd="0" presId="urn:microsoft.com/office/officeart/2005/8/layout/list1"/>
    <dgm:cxn modelId="{55B3AFDA-C76A-4793-89FB-B0A56C661608}" type="presParOf" srcId="{7691738B-97E8-43C7-A70E-78B8F487B374}" destId="{99235227-A24C-447F-B4CB-1B83DA4A836A}" srcOrd="1" destOrd="0" presId="urn:microsoft.com/office/officeart/2005/8/layout/list1"/>
    <dgm:cxn modelId="{F983F437-926E-483E-A58E-D6B024D897BB}" type="presParOf" srcId="{E164070A-FD94-451F-BE72-9556238EAA7C}" destId="{567EF0F4-BFC1-41AB-9B3A-3293869A3D45}" srcOrd="5" destOrd="0" presId="urn:microsoft.com/office/officeart/2005/8/layout/list1"/>
    <dgm:cxn modelId="{2494B113-25B5-48E4-98E4-EC128F7C42DE}" type="presParOf" srcId="{E164070A-FD94-451F-BE72-9556238EAA7C}" destId="{09627B30-66FA-4264-A410-C91AD61031AC}" srcOrd="6" destOrd="0" presId="urn:microsoft.com/office/officeart/2005/8/layout/list1"/>
    <dgm:cxn modelId="{C48DD035-317B-48A7-B655-59195C1BB7F9}" type="presParOf" srcId="{E164070A-FD94-451F-BE72-9556238EAA7C}" destId="{041ACCA4-A200-48E8-93F5-247926FB28F6}" srcOrd="7" destOrd="0" presId="urn:microsoft.com/office/officeart/2005/8/layout/list1"/>
    <dgm:cxn modelId="{07E4C6BB-80CC-4060-8A46-083FDFE34C38}" type="presParOf" srcId="{E164070A-FD94-451F-BE72-9556238EAA7C}" destId="{E4C14F6D-61F3-4AD3-9859-E8FA84FE710F}" srcOrd="8" destOrd="0" presId="urn:microsoft.com/office/officeart/2005/8/layout/list1"/>
    <dgm:cxn modelId="{311BFB38-E192-4100-9A2E-49255CE6A661}" type="presParOf" srcId="{E4C14F6D-61F3-4AD3-9859-E8FA84FE710F}" destId="{AD2F2843-23C8-45BC-AA46-4168C823C4EE}" srcOrd="0" destOrd="0" presId="urn:microsoft.com/office/officeart/2005/8/layout/list1"/>
    <dgm:cxn modelId="{630E10DA-12DC-4951-8DF6-B567515426E2}" type="presParOf" srcId="{E4C14F6D-61F3-4AD3-9859-E8FA84FE710F}" destId="{6F4454F3-296F-4069-B699-A7002FEAD0DA}" srcOrd="1" destOrd="0" presId="urn:microsoft.com/office/officeart/2005/8/layout/list1"/>
    <dgm:cxn modelId="{F3E41588-D27C-4834-AE23-6BEE711FD4DA}" type="presParOf" srcId="{E164070A-FD94-451F-BE72-9556238EAA7C}" destId="{A6A17E9B-0F2B-49A1-A7EF-E008E7D1329F}" srcOrd="9" destOrd="0" presId="urn:microsoft.com/office/officeart/2005/8/layout/list1"/>
    <dgm:cxn modelId="{36235115-C0CB-4385-87C3-E0247C1C99B4}" type="presParOf" srcId="{E164070A-FD94-451F-BE72-9556238EAA7C}" destId="{20B957E2-133C-459D-808F-30FD2DD76FF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D1D1A-05DD-42AF-BD52-A525E4B7B4F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E"/>
        </a:p>
      </dgm:t>
    </dgm:pt>
    <dgm:pt modelId="{764E557D-5F00-488E-B2DF-6D46F89E91D1}">
      <dgm:prSet phldrT="[Text]" custT="1"/>
      <dgm:spPr/>
      <dgm:t>
        <a:bodyPr/>
        <a:lstStyle/>
        <a:p>
          <a:r>
            <a:rPr lang="en-IE" sz="1500" b="1" dirty="0" smtClean="0"/>
            <a:t>Mapping of the KT practices and policies in each partner region: (EIRIPM) </a:t>
          </a:r>
          <a:endParaRPr lang="en-IE" sz="1500" b="1" dirty="0"/>
        </a:p>
      </dgm:t>
    </dgm:pt>
    <dgm:pt modelId="{55731A01-509F-4859-936A-B2D6CF94DEC6}" type="parTrans" cxnId="{126949E9-22EB-40B5-B946-E9C43572BE5C}">
      <dgm:prSet/>
      <dgm:spPr/>
      <dgm:t>
        <a:bodyPr/>
        <a:lstStyle/>
        <a:p>
          <a:endParaRPr lang="en-IE"/>
        </a:p>
      </dgm:t>
    </dgm:pt>
    <dgm:pt modelId="{8DCBB9C6-9036-4CE6-980E-9D14864890D3}" type="sibTrans" cxnId="{126949E9-22EB-40B5-B946-E9C43572BE5C}">
      <dgm:prSet/>
      <dgm:spPr/>
      <dgm:t>
        <a:bodyPr/>
        <a:lstStyle/>
        <a:p>
          <a:endParaRPr lang="en-IE" dirty="0"/>
        </a:p>
      </dgm:t>
    </dgm:pt>
    <dgm:pt modelId="{27108C6D-DC3F-452B-9AD2-C91646471C40}">
      <dgm:prSet phldrT="[Text]" custT="1"/>
      <dgm:spPr/>
      <dgm:t>
        <a:bodyPr/>
        <a:lstStyle/>
        <a:p>
          <a:r>
            <a:rPr lang="en-IE" sz="1400" b="1" dirty="0" smtClean="0"/>
            <a:t>Assessment methodology to determine the best practices and policies identified: Categorization of individual variables in the policies into an inventory to select which ones directly impact KT.</a:t>
          </a:r>
          <a:endParaRPr lang="en-IE" sz="1400" b="1" dirty="0"/>
        </a:p>
      </dgm:t>
    </dgm:pt>
    <dgm:pt modelId="{73F7276A-CA07-4F32-8638-14F2307D22A0}" type="parTrans" cxnId="{26F33595-28CD-46E5-BB5C-0DAC30AF9188}">
      <dgm:prSet/>
      <dgm:spPr/>
      <dgm:t>
        <a:bodyPr/>
        <a:lstStyle/>
        <a:p>
          <a:endParaRPr lang="en-IE"/>
        </a:p>
      </dgm:t>
    </dgm:pt>
    <dgm:pt modelId="{2F0A933E-0270-4B1D-8446-999452FF90E7}" type="sibTrans" cxnId="{26F33595-28CD-46E5-BB5C-0DAC30AF9188}">
      <dgm:prSet/>
      <dgm:spPr/>
      <dgm:t>
        <a:bodyPr/>
        <a:lstStyle/>
        <a:p>
          <a:endParaRPr lang="en-IE" dirty="0"/>
        </a:p>
      </dgm:t>
    </dgm:pt>
    <dgm:pt modelId="{C3B02295-4D71-4F98-BB4C-3C8E2E8F38A9}">
      <dgm:prSet/>
      <dgm:spPr/>
      <dgm:t>
        <a:bodyPr/>
        <a:lstStyle/>
        <a:p>
          <a:pPr algn="ctr"/>
          <a:r>
            <a:rPr lang="en-IE" b="1" dirty="0" smtClean="0"/>
            <a:t>Analysis of needs for each region, with the definition of “Scenario 0: Where are we?” and 2 possible “future scenarios” to be reached in a mid-term.</a:t>
          </a:r>
          <a:endParaRPr lang="en-IE" b="1" dirty="0"/>
        </a:p>
      </dgm:t>
    </dgm:pt>
    <dgm:pt modelId="{625C0BD8-3806-4F82-8B30-A06930B2BDBE}" type="parTrans" cxnId="{7E9EBB6D-E85C-4DD5-B6D8-D74204F4253E}">
      <dgm:prSet/>
      <dgm:spPr/>
      <dgm:t>
        <a:bodyPr/>
        <a:lstStyle/>
        <a:p>
          <a:endParaRPr lang="en-IE"/>
        </a:p>
      </dgm:t>
    </dgm:pt>
    <dgm:pt modelId="{A846A1BB-CCB7-452B-962C-EFE9B4F5F847}" type="sibTrans" cxnId="{7E9EBB6D-E85C-4DD5-B6D8-D74204F4253E}">
      <dgm:prSet/>
      <dgm:spPr/>
      <dgm:t>
        <a:bodyPr/>
        <a:lstStyle/>
        <a:p>
          <a:endParaRPr lang="en-IE"/>
        </a:p>
      </dgm:t>
    </dgm:pt>
    <dgm:pt modelId="{C4FB5863-943F-484A-825A-FBEE4BE756FA}">
      <dgm:prSet/>
      <dgm:spPr/>
      <dgm:t>
        <a:bodyPr/>
        <a:lstStyle/>
        <a:p>
          <a:r>
            <a:rPr lang="en-IE" b="1" dirty="0" smtClean="0"/>
            <a:t>Definition of an implementation plan  (and transfer package) of selected practices and policies for each partner region.</a:t>
          </a:r>
          <a:endParaRPr lang="en-IE" b="1" dirty="0"/>
        </a:p>
      </dgm:t>
    </dgm:pt>
    <dgm:pt modelId="{41CB9AA4-E862-4196-84A1-FF04AC501C25}" type="parTrans" cxnId="{CC7ED33F-89B8-45BD-BB9D-A44CDBF3C01B}">
      <dgm:prSet/>
      <dgm:spPr/>
      <dgm:t>
        <a:bodyPr/>
        <a:lstStyle/>
        <a:p>
          <a:endParaRPr lang="en-IE"/>
        </a:p>
      </dgm:t>
    </dgm:pt>
    <dgm:pt modelId="{2415F654-3E00-4894-8F2C-FD37F2D0A798}" type="sibTrans" cxnId="{CC7ED33F-89B8-45BD-BB9D-A44CDBF3C01B}">
      <dgm:prSet/>
      <dgm:spPr/>
      <dgm:t>
        <a:bodyPr/>
        <a:lstStyle/>
        <a:p>
          <a:endParaRPr lang="en-IE" dirty="0"/>
        </a:p>
      </dgm:t>
    </dgm:pt>
    <dgm:pt modelId="{BCB62949-1A72-4605-A1F6-3B7B54FB6A53}">
      <dgm:prSet/>
      <dgm:spPr/>
      <dgm:t>
        <a:bodyPr/>
        <a:lstStyle/>
        <a:p>
          <a:r>
            <a:rPr lang="en-IE" b="1" dirty="0" smtClean="0"/>
            <a:t>Compilation of the best practices and policies identified into an interactive database webtool the “Knowledge Transfer Platform”.</a:t>
          </a:r>
          <a:endParaRPr lang="en-IE" b="1" dirty="0"/>
        </a:p>
      </dgm:t>
    </dgm:pt>
    <dgm:pt modelId="{3334AD50-FAD4-4378-9B3A-DE8EBBAE2962}" type="parTrans" cxnId="{EA92E5BC-14CE-4FCF-83CB-C9A14089EE58}">
      <dgm:prSet/>
      <dgm:spPr/>
      <dgm:t>
        <a:bodyPr/>
        <a:lstStyle/>
        <a:p>
          <a:endParaRPr lang="en-IE"/>
        </a:p>
      </dgm:t>
    </dgm:pt>
    <dgm:pt modelId="{871423E8-C69A-4DAA-9A6E-0B34BCBD25AC}" type="sibTrans" cxnId="{EA92E5BC-14CE-4FCF-83CB-C9A14089EE58}">
      <dgm:prSet/>
      <dgm:spPr/>
      <dgm:t>
        <a:bodyPr/>
        <a:lstStyle/>
        <a:p>
          <a:endParaRPr lang="en-IE" dirty="0"/>
        </a:p>
      </dgm:t>
    </dgm:pt>
    <dgm:pt modelId="{D72B2703-C925-4A7E-ADE6-EB5BAF2AE121}" type="pres">
      <dgm:prSet presAssocID="{6ECD1D1A-05DD-42AF-BD52-A525E4B7B4FF}" presName="diagram" presStyleCnt="0">
        <dgm:presLayoutVars>
          <dgm:dir/>
          <dgm:resizeHandles val="exact"/>
        </dgm:presLayoutVars>
      </dgm:prSet>
      <dgm:spPr/>
      <dgm:t>
        <a:bodyPr/>
        <a:lstStyle/>
        <a:p>
          <a:endParaRPr lang="en-IE"/>
        </a:p>
      </dgm:t>
    </dgm:pt>
    <dgm:pt modelId="{2574D3D3-DE67-423D-8AB1-8752AD6587D4}" type="pres">
      <dgm:prSet presAssocID="{764E557D-5F00-488E-B2DF-6D46F89E91D1}" presName="node" presStyleLbl="node1" presStyleIdx="0" presStyleCnt="5" custLinFactNeighborX="1810" custLinFactNeighborY="-15">
        <dgm:presLayoutVars>
          <dgm:bulletEnabled val="1"/>
        </dgm:presLayoutVars>
      </dgm:prSet>
      <dgm:spPr/>
      <dgm:t>
        <a:bodyPr/>
        <a:lstStyle/>
        <a:p>
          <a:endParaRPr lang="en-IE"/>
        </a:p>
      </dgm:t>
    </dgm:pt>
    <dgm:pt modelId="{11D06C50-00D0-466C-9702-290EE8821AC7}" type="pres">
      <dgm:prSet presAssocID="{8DCBB9C6-9036-4CE6-980E-9D14864890D3}" presName="sibTrans" presStyleLbl="sibTrans2D1" presStyleIdx="0" presStyleCnt="4"/>
      <dgm:spPr/>
      <dgm:t>
        <a:bodyPr/>
        <a:lstStyle/>
        <a:p>
          <a:endParaRPr lang="en-IE"/>
        </a:p>
      </dgm:t>
    </dgm:pt>
    <dgm:pt modelId="{F3C1B169-E658-4CE3-93EF-C83959B86036}" type="pres">
      <dgm:prSet presAssocID="{8DCBB9C6-9036-4CE6-980E-9D14864890D3}" presName="connectorText" presStyleLbl="sibTrans2D1" presStyleIdx="0" presStyleCnt="4"/>
      <dgm:spPr/>
      <dgm:t>
        <a:bodyPr/>
        <a:lstStyle/>
        <a:p>
          <a:endParaRPr lang="en-IE"/>
        </a:p>
      </dgm:t>
    </dgm:pt>
    <dgm:pt modelId="{01DD8D9A-3FEE-4F35-B27C-25759CBCE972}" type="pres">
      <dgm:prSet presAssocID="{27108C6D-DC3F-452B-9AD2-C91646471C40}" presName="node" presStyleLbl="node1" presStyleIdx="1" presStyleCnt="5">
        <dgm:presLayoutVars>
          <dgm:bulletEnabled val="1"/>
        </dgm:presLayoutVars>
      </dgm:prSet>
      <dgm:spPr/>
      <dgm:t>
        <a:bodyPr/>
        <a:lstStyle/>
        <a:p>
          <a:endParaRPr lang="en-IE"/>
        </a:p>
      </dgm:t>
    </dgm:pt>
    <dgm:pt modelId="{CE66CDB6-5AA0-4A5F-BEF3-FDC48E77C6B1}" type="pres">
      <dgm:prSet presAssocID="{2F0A933E-0270-4B1D-8446-999452FF90E7}" presName="sibTrans" presStyleLbl="sibTrans2D1" presStyleIdx="1" presStyleCnt="4"/>
      <dgm:spPr/>
      <dgm:t>
        <a:bodyPr/>
        <a:lstStyle/>
        <a:p>
          <a:endParaRPr lang="en-IE"/>
        </a:p>
      </dgm:t>
    </dgm:pt>
    <dgm:pt modelId="{CC3C0472-E031-4B43-9CB1-8A33DB04A46D}" type="pres">
      <dgm:prSet presAssocID="{2F0A933E-0270-4B1D-8446-999452FF90E7}" presName="connectorText" presStyleLbl="sibTrans2D1" presStyleIdx="1" presStyleCnt="4"/>
      <dgm:spPr/>
      <dgm:t>
        <a:bodyPr/>
        <a:lstStyle/>
        <a:p>
          <a:endParaRPr lang="en-IE"/>
        </a:p>
      </dgm:t>
    </dgm:pt>
    <dgm:pt modelId="{400D6C45-5C2B-4809-B77E-665BC2D50BA4}" type="pres">
      <dgm:prSet presAssocID="{C4FB5863-943F-484A-825A-FBEE4BE756FA}" presName="node" presStyleLbl="node1" presStyleIdx="2" presStyleCnt="5">
        <dgm:presLayoutVars>
          <dgm:bulletEnabled val="1"/>
        </dgm:presLayoutVars>
      </dgm:prSet>
      <dgm:spPr/>
      <dgm:t>
        <a:bodyPr/>
        <a:lstStyle/>
        <a:p>
          <a:endParaRPr lang="en-IE"/>
        </a:p>
      </dgm:t>
    </dgm:pt>
    <dgm:pt modelId="{9F957868-2131-4CB7-934B-D6094872F9E0}" type="pres">
      <dgm:prSet presAssocID="{2415F654-3E00-4894-8F2C-FD37F2D0A798}" presName="sibTrans" presStyleLbl="sibTrans2D1" presStyleIdx="2" presStyleCnt="4"/>
      <dgm:spPr/>
      <dgm:t>
        <a:bodyPr/>
        <a:lstStyle/>
        <a:p>
          <a:endParaRPr lang="en-IE"/>
        </a:p>
      </dgm:t>
    </dgm:pt>
    <dgm:pt modelId="{73F40E12-2B47-41C5-8E41-9212F05B532D}" type="pres">
      <dgm:prSet presAssocID="{2415F654-3E00-4894-8F2C-FD37F2D0A798}" presName="connectorText" presStyleLbl="sibTrans2D1" presStyleIdx="2" presStyleCnt="4"/>
      <dgm:spPr/>
      <dgm:t>
        <a:bodyPr/>
        <a:lstStyle/>
        <a:p>
          <a:endParaRPr lang="en-IE"/>
        </a:p>
      </dgm:t>
    </dgm:pt>
    <dgm:pt modelId="{8B0CB002-D6DC-4B3E-940F-1B89D4120EF8}" type="pres">
      <dgm:prSet presAssocID="{BCB62949-1A72-4605-A1F6-3B7B54FB6A53}" presName="node" presStyleLbl="node1" presStyleIdx="3" presStyleCnt="5">
        <dgm:presLayoutVars>
          <dgm:bulletEnabled val="1"/>
        </dgm:presLayoutVars>
      </dgm:prSet>
      <dgm:spPr/>
      <dgm:t>
        <a:bodyPr/>
        <a:lstStyle/>
        <a:p>
          <a:endParaRPr lang="en-IE"/>
        </a:p>
      </dgm:t>
    </dgm:pt>
    <dgm:pt modelId="{70A93E52-F534-4FAC-A4DB-E4F10E3635D3}" type="pres">
      <dgm:prSet presAssocID="{871423E8-C69A-4DAA-9A6E-0B34BCBD25AC}" presName="sibTrans" presStyleLbl="sibTrans2D1" presStyleIdx="3" presStyleCnt="4"/>
      <dgm:spPr/>
      <dgm:t>
        <a:bodyPr/>
        <a:lstStyle/>
        <a:p>
          <a:endParaRPr lang="en-IE"/>
        </a:p>
      </dgm:t>
    </dgm:pt>
    <dgm:pt modelId="{CA901DCE-B5E4-41BA-97C8-81D5598F54FE}" type="pres">
      <dgm:prSet presAssocID="{871423E8-C69A-4DAA-9A6E-0B34BCBD25AC}" presName="connectorText" presStyleLbl="sibTrans2D1" presStyleIdx="3" presStyleCnt="4"/>
      <dgm:spPr/>
      <dgm:t>
        <a:bodyPr/>
        <a:lstStyle/>
        <a:p>
          <a:endParaRPr lang="en-IE"/>
        </a:p>
      </dgm:t>
    </dgm:pt>
    <dgm:pt modelId="{8648C63F-0567-413B-9810-062E869757E4}" type="pres">
      <dgm:prSet presAssocID="{C3B02295-4D71-4F98-BB4C-3C8E2E8F38A9}" presName="node" presStyleLbl="node1" presStyleIdx="4" presStyleCnt="5">
        <dgm:presLayoutVars>
          <dgm:bulletEnabled val="1"/>
        </dgm:presLayoutVars>
      </dgm:prSet>
      <dgm:spPr/>
      <dgm:t>
        <a:bodyPr/>
        <a:lstStyle/>
        <a:p>
          <a:endParaRPr lang="en-IE"/>
        </a:p>
      </dgm:t>
    </dgm:pt>
  </dgm:ptLst>
  <dgm:cxnLst>
    <dgm:cxn modelId="{25CC3437-5A77-4824-AC48-24F2AE87E96E}" type="presOf" srcId="{764E557D-5F00-488E-B2DF-6D46F89E91D1}" destId="{2574D3D3-DE67-423D-8AB1-8752AD6587D4}" srcOrd="0" destOrd="0" presId="urn:microsoft.com/office/officeart/2005/8/layout/process5"/>
    <dgm:cxn modelId="{5BFA1D20-994D-457D-BFEB-22857352BF8C}" type="presOf" srcId="{C4FB5863-943F-484A-825A-FBEE4BE756FA}" destId="{400D6C45-5C2B-4809-B77E-665BC2D50BA4}" srcOrd="0" destOrd="0" presId="urn:microsoft.com/office/officeart/2005/8/layout/process5"/>
    <dgm:cxn modelId="{EA92E5BC-14CE-4FCF-83CB-C9A14089EE58}" srcId="{6ECD1D1A-05DD-42AF-BD52-A525E4B7B4FF}" destId="{BCB62949-1A72-4605-A1F6-3B7B54FB6A53}" srcOrd="3" destOrd="0" parTransId="{3334AD50-FAD4-4378-9B3A-DE8EBBAE2962}" sibTransId="{871423E8-C69A-4DAA-9A6E-0B34BCBD25AC}"/>
    <dgm:cxn modelId="{208A0937-E951-4A46-89C2-2B5F5B7FAFA1}" type="presOf" srcId="{6ECD1D1A-05DD-42AF-BD52-A525E4B7B4FF}" destId="{D72B2703-C925-4A7E-ADE6-EB5BAF2AE121}" srcOrd="0" destOrd="0" presId="urn:microsoft.com/office/officeart/2005/8/layout/process5"/>
    <dgm:cxn modelId="{065A53E8-90EF-40C5-BE29-01463BDCA24F}" type="presOf" srcId="{C3B02295-4D71-4F98-BB4C-3C8E2E8F38A9}" destId="{8648C63F-0567-413B-9810-062E869757E4}" srcOrd="0" destOrd="0" presId="urn:microsoft.com/office/officeart/2005/8/layout/process5"/>
    <dgm:cxn modelId="{A4D654B2-BDE4-486C-A48F-D21E960BEFFB}" type="presOf" srcId="{BCB62949-1A72-4605-A1F6-3B7B54FB6A53}" destId="{8B0CB002-D6DC-4B3E-940F-1B89D4120EF8}" srcOrd="0" destOrd="0" presId="urn:microsoft.com/office/officeart/2005/8/layout/process5"/>
    <dgm:cxn modelId="{366B1BAA-A110-4954-AF9D-5676C4FF99CE}" type="presOf" srcId="{8DCBB9C6-9036-4CE6-980E-9D14864890D3}" destId="{11D06C50-00D0-466C-9702-290EE8821AC7}" srcOrd="0" destOrd="0" presId="urn:microsoft.com/office/officeart/2005/8/layout/process5"/>
    <dgm:cxn modelId="{73B67955-39B8-45A6-ABD8-5EC67D5F3576}" type="presOf" srcId="{2415F654-3E00-4894-8F2C-FD37F2D0A798}" destId="{9F957868-2131-4CB7-934B-D6094872F9E0}" srcOrd="0" destOrd="0" presId="urn:microsoft.com/office/officeart/2005/8/layout/process5"/>
    <dgm:cxn modelId="{CAC69F44-19D5-42F9-918B-9D4F72F46334}" type="presOf" srcId="{2415F654-3E00-4894-8F2C-FD37F2D0A798}" destId="{73F40E12-2B47-41C5-8E41-9212F05B532D}" srcOrd="1" destOrd="0" presId="urn:microsoft.com/office/officeart/2005/8/layout/process5"/>
    <dgm:cxn modelId="{3C5F1C0F-4937-45F1-9933-DACE98D6915F}" type="presOf" srcId="{27108C6D-DC3F-452B-9AD2-C91646471C40}" destId="{01DD8D9A-3FEE-4F35-B27C-25759CBCE972}" srcOrd="0" destOrd="0" presId="urn:microsoft.com/office/officeart/2005/8/layout/process5"/>
    <dgm:cxn modelId="{343EE637-A4A8-4762-83F8-DE6C08EB3F6F}" type="presOf" srcId="{2F0A933E-0270-4B1D-8446-999452FF90E7}" destId="{CC3C0472-E031-4B43-9CB1-8A33DB04A46D}" srcOrd="1" destOrd="0" presId="urn:microsoft.com/office/officeart/2005/8/layout/process5"/>
    <dgm:cxn modelId="{26F33595-28CD-46E5-BB5C-0DAC30AF9188}" srcId="{6ECD1D1A-05DD-42AF-BD52-A525E4B7B4FF}" destId="{27108C6D-DC3F-452B-9AD2-C91646471C40}" srcOrd="1" destOrd="0" parTransId="{73F7276A-CA07-4F32-8638-14F2307D22A0}" sibTransId="{2F0A933E-0270-4B1D-8446-999452FF90E7}"/>
    <dgm:cxn modelId="{6E9E0537-0DCB-4C37-839A-C05694C0FFB2}" type="presOf" srcId="{871423E8-C69A-4DAA-9A6E-0B34BCBD25AC}" destId="{CA901DCE-B5E4-41BA-97C8-81D5598F54FE}" srcOrd="1" destOrd="0" presId="urn:microsoft.com/office/officeart/2005/8/layout/process5"/>
    <dgm:cxn modelId="{7E9EBB6D-E85C-4DD5-B6D8-D74204F4253E}" srcId="{6ECD1D1A-05DD-42AF-BD52-A525E4B7B4FF}" destId="{C3B02295-4D71-4F98-BB4C-3C8E2E8F38A9}" srcOrd="4" destOrd="0" parTransId="{625C0BD8-3806-4F82-8B30-A06930B2BDBE}" sibTransId="{A846A1BB-CCB7-452B-962C-EFE9B4F5F847}"/>
    <dgm:cxn modelId="{D4A90F6C-0567-470A-A5E6-A9207128BE39}" type="presOf" srcId="{8DCBB9C6-9036-4CE6-980E-9D14864890D3}" destId="{F3C1B169-E658-4CE3-93EF-C83959B86036}" srcOrd="1" destOrd="0" presId="urn:microsoft.com/office/officeart/2005/8/layout/process5"/>
    <dgm:cxn modelId="{C558B76D-4CE0-4105-BF6F-A756CB53B815}" type="presOf" srcId="{2F0A933E-0270-4B1D-8446-999452FF90E7}" destId="{CE66CDB6-5AA0-4A5F-BEF3-FDC48E77C6B1}" srcOrd="0" destOrd="0" presId="urn:microsoft.com/office/officeart/2005/8/layout/process5"/>
    <dgm:cxn modelId="{49CC6332-7047-46DD-9E8B-78076D6DEFFB}" type="presOf" srcId="{871423E8-C69A-4DAA-9A6E-0B34BCBD25AC}" destId="{70A93E52-F534-4FAC-A4DB-E4F10E3635D3}" srcOrd="0" destOrd="0" presId="urn:microsoft.com/office/officeart/2005/8/layout/process5"/>
    <dgm:cxn modelId="{126949E9-22EB-40B5-B946-E9C43572BE5C}" srcId="{6ECD1D1A-05DD-42AF-BD52-A525E4B7B4FF}" destId="{764E557D-5F00-488E-B2DF-6D46F89E91D1}" srcOrd="0" destOrd="0" parTransId="{55731A01-509F-4859-936A-B2D6CF94DEC6}" sibTransId="{8DCBB9C6-9036-4CE6-980E-9D14864890D3}"/>
    <dgm:cxn modelId="{CC7ED33F-89B8-45BD-BB9D-A44CDBF3C01B}" srcId="{6ECD1D1A-05DD-42AF-BD52-A525E4B7B4FF}" destId="{C4FB5863-943F-484A-825A-FBEE4BE756FA}" srcOrd="2" destOrd="0" parTransId="{41CB9AA4-E862-4196-84A1-FF04AC501C25}" sibTransId="{2415F654-3E00-4894-8F2C-FD37F2D0A798}"/>
    <dgm:cxn modelId="{E2F69FE5-24A6-4D0C-9C7A-D50F589C2239}" type="presParOf" srcId="{D72B2703-C925-4A7E-ADE6-EB5BAF2AE121}" destId="{2574D3D3-DE67-423D-8AB1-8752AD6587D4}" srcOrd="0" destOrd="0" presId="urn:microsoft.com/office/officeart/2005/8/layout/process5"/>
    <dgm:cxn modelId="{639AC9E7-5E73-4DA6-B193-83C2B93124F6}" type="presParOf" srcId="{D72B2703-C925-4A7E-ADE6-EB5BAF2AE121}" destId="{11D06C50-00D0-466C-9702-290EE8821AC7}" srcOrd="1" destOrd="0" presId="urn:microsoft.com/office/officeart/2005/8/layout/process5"/>
    <dgm:cxn modelId="{42CC6E0A-6327-44CC-A656-1EFC25C894A9}" type="presParOf" srcId="{11D06C50-00D0-466C-9702-290EE8821AC7}" destId="{F3C1B169-E658-4CE3-93EF-C83959B86036}" srcOrd="0" destOrd="0" presId="urn:microsoft.com/office/officeart/2005/8/layout/process5"/>
    <dgm:cxn modelId="{9EE10E05-EE62-4809-8EF1-98916CA0F78C}" type="presParOf" srcId="{D72B2703-C925-4A7E-ADE6-EB5BAF2AE121}" destId="{01DD8D9A-3FEE-4F35-B27C-25759CBCE972}" srcOrd="2" destOrd="0" presId="urn:microsoft.com/office/officeart/2005/8/layout/process5"/>
    <dgm:cxn modelId="{9D9B4488-DD17-4479-9D17-4C298A89F2BF}" type="presParOf" srcId="{D72B2703-C925-4A7E-ADE6-EB5BAF2AE121}" destId="{CE66CDB6-5AA0-4A5F-BEF3-FDC48E77C6B1}" srcOrd="3" destOrd="0" presId="urn:microsoft.com/office/officeart/2005/8/layout/process5"/>
    <dgm:cxn modelId="{922B1041-4B21-4963-B2C8-34A62D6D0513}" type="presParOf" srcId="{CE66CDB6-5AA0-4A5F-BEF3-FDC48E77C6B1}" destId="{CC3C0472-E031-4B43-9CB1-8A33DB04A46D}" srcOrd="0" destOrd="0" presId="urn:microsoft.com/office/officeart/2005/8/layout/process5"/>
    <dgm:cxn modelId="{CEC8E914-BF8A-4750-B67B-14EE75E7EFE8}" type="presParOf" srcId="{D72B2703-C925-4A7E-ADE6-EB5BAF2AE121}" destId="{400D6C45-5C2B-4809-B77E-665BC2D50BA4}" srcOrd="4" destOrd="0" presId="urn:microsoft.com/office/officeart/2005/8/layout/process5"/>
    <dgm:cxn modelId="{00958938-1E1E-4A80-B330-330540B1D05B}" type="presParOf" srcId="{D72B2703-C925-4A7E-ADE6-EB5BAF2AE121}" destId="{9F957868-2131-4CB7-934B-D6094872F9E0}" srcOrd="5" destOrd="0" presId="urn:microsoft.com/office/officeart/2005/8/layout/process5"/>
    <dgm:cxn modelId="{5BAA348B-12AF-4165-A7DD-610D785E58CD}" type="presParOf" srcId="{9F957868-2131-4CB7-934B-D6094872F9E0}" destId="{73F40E12-2B47-41C5-8E41-9212F05B532D}" srcOrd="0" destOrd="0" presId="urn:microsoft.com/office/officeart/2005/8/layout/process5"/>
    <dgm:cxn modelId="{6BA6C420-825D-4C4E-95FD-9C2EA6B88619}" type="presParOf" srcId="{D72B2703-C925-4A7E-ADE6-EB5BAF2AE121}" destId="{8B0CB002-D6DC-4B3E-940F-1B89D4120EF8}" srcOrd="6" destOrd="0" presId="urn:microsoft.com/office/officeart/2005/8/layout/process5"/>
    <dgm:cxn modelId="{C70E6269-58D3-4EC2-BE74-66DB81D948B6}" type="presParOf" srcId="{D72B2703-C925-4A7E-ADE6-EB5BAF2AE121}" destId="{70A93E52-F534-4FAC-A4DB-E4F10E3635D3}" srcOrd="7" destOrd="0" presId="urn:microsoft.com/office/officeart/2005/8/layout/process5"/>
    <dgm:cxn modelId="{0D3FEDAD-8309-4DC7-A669-495F0CEB90D6}" type="presParOf" srcId="{70A93E52-F534-4FAC-A4DB-E4F10E3635D3}" destId="{CA901DCE-B5E4-41BA-97C8-81D5598F54FE}" srcOrd="0" destOrd="0" presId="urn:microsoft.com/office/officeart/2005/8/layout/process5"/>
    <dgm:cxn modelId="{C93F624F-EE49-44B0-8342-CFC3136B4472}" type="presParOf" srcId="{D72B2703-C925-4A7E-ADE6-EB5BAF2AE121}" destId="{8648C63F-0567-413B-9810-062E869757E4}"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3B53A-685F-46B6-BF00-0A3D03AE3B2D}" type="datetimeFigureOut">
              <a:rPr lang="en-US" smtClean="0"/>
              <a:pPr/>
              <a:t>5/26/2015</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E4059-F491-4A33-80B5-C2BD658EEBDC}" type="slidenum">
              <a:rPr lang="en-IE" smtClean="0"/>
              <a:pPr/>
              <a:t>‹#›</a:t>
            </a:fld>
            <a:endParaRPr lang="en-IE" dirty="0"/>
          </a:p>
        </p:txBody>
      </p:sp>
    </p:spTree>
    <p:extLst>
      <p:ext uri="{BB962C8B-B14F-4D97-AF65-F5344CB8AC3E}">
        <p14:creationId xmlns:p14="http://schemas.microsoft.com/office/powerpoint/2010/main" val="149227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Concentrate on one specific aspect of U-I</a:t>
            </a:r>
            <a:r>
              <a:rPr lang="en-IE" baseline="0" dirty="0" smtClean="0"/>
              <a:t> relations – TT (KT) – how this can contribute to a more innovative region, a more competitive region</a:t>
            </a:r>
          </a:p>
          <a:p>
            <a:r>
              <a:rPr lang="en-IE" baseline="0" dirty="0" smtClean="0"/>
              <a:t>A more developed region.  Look at an EU project that seeks to make a policy contribution</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2</a:t>
            </a:fld>
            <a:endParaRPr lang="en-IE" dirty="0"/>
          </a:p>
        </p:txBody>
      </p:sp>
    </p:spTree>
    <p:extLst>
      <p:ext uri="{BB962C8B-B14F-4D97-AF65-F5344CB8AC3E}">
        <p14:creationId xmlns:p14="http://schemas.microsoft.com/office/powerpoint/2010/main" val="262575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1. - which was created by the EC to facilitate access to information on research and innovation policies within Europe and beyond.</a:t>
            </a:r>
          </a:p>
          <a:p>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20</a:t>
            </a:fld>
            <a:endParaRPr lang="en-IE" dirty="0"/>
          </a:p>
        </p:txBody>
      </p:sp>
    </p:spTree>
    <p:extLst>
      <p:ext uri="{BB962C8B-B14F-4D97-AF65-F5344CB8AC3E}">
        <p14:creationId xmlns:p14="http://schemas.microsoft.com/office/powerpoint/2010/main" val="252184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To define a roadmap and an implementation plan for future policy design and practices development</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21</a:t>
            </a:fld>
            <a:endParaRPr lang="en-IE" dirty="0"/>
          </a:p>
        </p:txBody>
      </p:sp>
    </p:spTree>
    <p:extLst>
      <p:ext uri="{BB962C8B-B14F-4D97-AF65-F5344CB8AC3E}">
        <p14:creationId xmlns:p14="http://schemas.microsoft.com/office/powerpoint/2010/main" val="83954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27EF9-8514-4C7B-86DA-D6667A9FBC95}" type="slidenum">
              <a:rPr lang="en-GB" smtClean="0"/>
              <a:pPr/>
              <a:t>22</a:t>
            </a:fld>
            <a:endParaRPr lang="en-GB" dirty="0"/>
          </a:p>
        </p:txBody>
      </p:sp>
    </p:spTree>
    <p:extLst>
      <p:ext uri="{BB962C8B-B14F-4D97-AF65-F5344CB8AC3E}">
        <p14:creationId xmlns:p14="http://schemas.microsoft.com/office/powerpoint/2010/main" val="173515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r>
              <a:rPr lang="en-IE" dirty="0"/>
              <a:t>The selected indicators are measures that are associated with the areas of focus of the KT Force project namely, technology licensing, spin-off creation and entrepreneurship and university-industry relations.</a:t>
            </a:r>
            <a:endParaRPr lang="en-GB" dirty="0"/>
          </a:p>
          <a:p>
            <a:endParaRPr lang="en-GB" dirty="0"/>
          </a:p>
        </p:txBody>
      </p:sp>
      <p:sp>
        <p:nvSpPr>
          <p:cNvPr id="4" name="Slide Number Placeholder 3"/>
          <p:cNvSpPr>
            <a:spLocks noGrp="1"/>
          </p:cNvSpPr>
          <p:nvPr>
            <p:ph type="sldNum" sz="quarter" idx="10"/>
          </p:nvPr>
        </p:nvSpPr>
        <p:spPr/>
        <p:txBody>
          <a:bodyPr/>
          <a:lstStyle/>
          <a:p>
            <a:fld id="{8CE27EF9-8514-4C7B-86DA-D6667A9FBC95}" type="slidenum">
              <a:rPr lang="en-GB" smtClean="0"/>
              <a:pPr/>
              <a:t>23</a:t>
            </a:fld>
            <a:endParaRPr lang="en-GB" dirty="0"/>
          </a:p>
        </p:txBody>
      </p:sp>
    </p:spTree>
    <p:extLst>
      <p:ext uri="{BB962C8B-B14F-4D97-AF65-F5344CB8AC3E}">
        <p14:creationId xmlns:p14="http://schemas.microsoft.com/office/powerpoint/2010/main" val="65731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26</a:t>
            </a:fld>
            <a:endParaRPr lang="es-ES" dirty="0"/>
          </a:p>
        </p:txBody>
      </p:sp>
    </p:spTree>
    <p:extLst>
      <p:ext uri="{BB962C8B-B14F-4D97-AF65-F5344CB8AC3E}">
        <p14:creationId xmlns:p14="http://schemas.microsoft.com/office/powerpoint/2010/main" val="11610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27</a:t>
            </a:fld>
            <a:endParaRPr lang="es-ES" dirty="0"/>
          </a:p>
        </p:txBody>
      </p:sp>
    </p:spTree>
    <p:extLst>
      <p:ext uri="{BB962C8B-B14F-4D97-AF65-F5344CB8AC3E}">
        <p14:creationId xmlns:p14="http://schemas.microsoft.com/office/powerpoint/2010/main" val="35997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28</a:t>
            </a:fld>
            <a:endParaRPr lang="es-ES"/>
          </a:p>
        </p:txBody>
      </p:sp>
    </p:spTree>
    <p:extLst>
      <p:ext uri="{BB962C8B-B14F-4D97-AF65-F5344CB8AC3E}">
        <p14:creationId xmlns:p14="http://schemas.microsoft.com/office/powerpoint/2010/main" val="365147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30</a:t>
            </a:fld>
            <a:endParaRPr lang="es-ES"/>
          </a:p>
        </p:txBody>
      </p:sp>
    </p:spTree>
    <p:extLst>
      <p:ext uri="{BB962C8B-B14F-4D97-AF65-F5344CB8AC3E}">
        <p14:creationId xmlns:p14="http://schemas.microsoft.com/office/powerpoint/2010/main" val="41881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31</a:t>
            </a:fld>
            <a:endParaRPr lang="es-ES"/>
          </a:p>
        </p:txBody>
      </p:sp>
    </p:spTree>
    <p:extLst>
      <p:ext uri="{BB962C8B-B14F-4D97-AF65-F5344CB8AC3E}">
        <p14:creationId xmlns:p14="http://schemas.microsoft.com/office/powerpoint/2010/main" val="321284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s-ES" dirty="0"/>
          </a:p>
        </p:txBody>
      </p:sp>
      <p:sp>
        <p:nvSpPr>
          <p:cNvPr id="4" name="Marcador de Posição do Número do Diapositivo 3"/>
          <p:cNvSpPr>
            <a:spLocks noGrp="1"/>
          </p:cNvSpPr>
          <p:nvPr>
            <p:ph type="sldNum" sz="quarter" idx="10"/>
          </p:nvPr>
        </p:nvSpPr>
        <p:spPr/>
        <p:txBody>
          <a:bodyPr/>
          <a:lstStyle/>
          <a:p>
            <a:fld id="{C9A85F96-E99A-431B-A298-61EAF0492640}" type="slidenum">
              <a:rPr lang="es-ES" smtClean="0"/>
              <a:pPr/>
              <a:t>32</a:t>
            </a:fld>
            <a:endParaRPr lang="es-ES"/>
          </a:p>
        </p:txBody>
      </p:sp>
    </p:spTree>
    <p:extLst>
      <p:ext uri="{BB962C8B-B14F-4D97-AF65-F5344CB8AC3E}">
        <p14:creationId xmlns:p14="http://schemas.microsoft.com/office/powerpoint/2010/main" val="123947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Pop density 53 per sq. km</a:t>
            </a:r>
            <a:r>
              <a:rPr lang="en-IE" baseline="0" dirty="0" smtClean="0"/>
              <a:t> </a:t>
            </a:r>
            <a:r>
              <a:rPr lang="en-IE" dirty="0" smtClean="0"/>
              <a:t>CSO 2011 – up 8% since 2006; projected to be @ 540,000 by 2016</a:t>
            </a:r>
          </a:p>
          <a:p>
            <a:r>
              <a:rPr lang="en-IE" dirty="0" smtClean="0"/>
              <a:t>Reflected</a:t>
            </a:r>
            <a:r>
              <a:rPr lang="en-IE" baseline="0" dirty="0" smtClean="0"/>
              <a:t> in continuing importance of agriculture and increasingly agri related industry</a:t>
            </a:r>
          </a:p>
          <a:p>
            <a:r>
              <a:rPr lang="en-IE" baseline="0" dirty="0" smtClean="0"/>
              <a:t>Rural 59%</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3</a:t>
            </a:fld>
            <a:endParaRPr lang="en-IE" dirty="0"/>
          </a:p>
        </p:txBody>
      </p:sp>
    </p:spTree>
    <p:extLst>
      <p:ext uri="{BB962C8B-B14F-4D97-AF65-F5344CB8AC3E}">
        <p14:creationId xmlns:p14="http://schemas.microsoft.com/office/powerpoint/2010/main" val="381170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44-45000</a:t>
            </a:r>
            <a:r>
              <a:rPr lang="en-IE" baseline="0" dirty="0" smtClean="0"/>
              <a:t> unemployed </a:t>
            </a:r>
          </a:p>
          <a:p>
            <a:r>
              <a:rPr lang="en-IE" dirty="0" smtClean="0"/>
              <a:t>LT unemployed</a:t>
            </a:r>
          </a:p>
          <a:p>
            <a:r>
              <a:rPr lang="en-IE" dirty="0" smtClean="0"/>
              <a:t>Youth</a:t>
            </a:r>
            <a:r>
              <a:rPr lang="en-IE" baseline="0" dirty="0" smtClean="0"/>
              <a:t> unemployment</a:t>
            </a:r>
          </a:p>
          <a:p>
            <a:r>
              <a:rPr lang="en-IE" baseline="0" dirty="0" smtClean="0"/>
              <a:t>SW @ 12.9, Dublin 12.9, Border 17.7</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4</a:t>
            </a:fld>
            <a:endParaRPr lang="en-IE" dirty="0"/>
          </a:p>
        </p:txBody>
      </p:sp>
    </p:spTree>
    <p:extLst>
      <p:ext uri="{BB962C8B-B14F-4D97-AF65-F5344CB8AC3E}">
        <p14:creationId xmlns:p14="http://schemas.microsoft.com/office/powerpoint/2010/main" val="112822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18215 NUTS III v  19910 NUTS II</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5</a:t>
            </a:fld>
            <a:endParaRPr lang="en-IE" dirty="0"/>
          </a:p>
        </p:txBody>
      </p:sp>
    </p:spTree>
    <p:extLst>
      <p:ext uri="{BB962C8B-B14F-4D97-AF65-F5344CB8AC3E}">
        <p14:creationId xmlns:p14="http://schemas.microsoft.com/office/powerpoint/2010/main" val="335718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50,000Industry</a:t>
            </a:r>
            <a:r>
              <a:rPr lang="en-IE" baseline="0" dirty="0" smtClean="0"/>
              <a:t> (highest share in agriculture)</a:t>
            </a:r>
          </a:p>
          <a:p>
            <a:r>
              <a:rPr lang="en-GB" dirty="0" smtClean="0"/>
              <a:t>, and a large proportion of these in the construction industry. </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7</a:t>
            </a:fld>
            <a:endParaRPr lang="en-IE" dirty="0"/>
          </a:p>
        </p:txBody>
      </p:sp>
    </p:spTree>
    <p:extLst>
      <p:ext uri="{BB962C8B-B14F-4D97-AF65-F5344CB8AC3E}">
        <p14:creationId xmlns:p14="http://schemas.microsoft.com/office/powerpoint/2010/main" val="32571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dirty="0" smtClean="0"/>
              <a:t>Action Plan for Jobs is better using our research and innovation budget to drive job creation,” Bruton said.</a:t>
            </a:r>
          </a:p>
          <a:p>
            <a:r>
              <a:rPr lang="en-IE" sz="1200" dirty="0" smtClean="0"/>
              <a:t>“Turning good ideas into good jobs” – at political level called</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8</a:t>
            </a:fld>
            <a:endParaRPr lang="en-IE" dirty="0"/>
          </a:p>
        </p:txBody>
      </p:sp>
    </p:spTree>
    <p:extLst>
      <p:ext uri="{BB962C8B-B14F-4D97-AF65-F5344CB8AC3E}">
        <p14:creationId xmlns:p14="http://schemas.microsoft.com/office/powerpoint/2010/main" val="425723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Total early stage entrepreneurial activity</a:t>
            </a:r>
          </a:p>
          <a:p>
            <a:r>
              <a:rPr lang="en-IE" dirty="0" smtClean="0"/>
              <a:t>NUTS II v NUTS III</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11</a:t>
            </a:fld>
            <a:endParaRPr lang="en-IE" dirty="0"/>
          </a:p>
        </p:txBody>
      </p:sp>
    </p:spTree>
    <p:extLst>
      <p:ext uri="{BB962C8B-B14F-4D97-AF65-F5344CB8AC3E}">
        <p14:creationId xmlns:p14="http://schemas.microsoft.com/office/powerpoint/2010/main" val="89345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dirty="0" smtClean="0"/>
              <a:t>as a result of the economic downturn and the need to capitalise on the large public investment in research in the third level sector since 1998 with a view to creating job opportunities.</a:t>
            </a:r>
          </a:p>
          <a:p>
            <a:r>
              <a:rPr lang="en-IE" sz="1200" dirty="0" smtClean="0"/>
              <a:t>Return of P</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14</a:t>
            </a:fld>
            <a:endParaRPr lang="en-IE" dirty="0"/>
          </a:p>
        </p:txBody>
      </p:sp>
    </p:spTree>
    <p:extLst>
      <p:ext uri="{BB962C8B-B14F-4D97-AF65-F5344CB8AC3E}">
        <p14:creationId xmlns:p14="http://schemas.microsoft.com/office/powerpoint/2010/main" val="48877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Although, policy framework</a:t>
            </a:r>
            <a:r>
              <a:rPr lang="en-IE" baseline="0" dirty="0" smtClean="0"/>
              <a:t> established, regional deficienciess – uniqueness of regions</a:t>
            </a:r>
            <a:endParaRPr lang="en-IE" dirty="0"/>
          </a:p>
        </p:txBody>
      </p:sp>
      <p:sp>
        <p:nvSpPr>
          <p:cNvPr id="4" name="Slide Number Placeholder 3"/>
          <p:cNvSpPr>
            <a:spLocks noGrp="1"/>
          </p:cNvSpPr>
          <p:nvPr>
            <p:ph type="sldNum" sz="quarter" idx="10"/>
          </p:nvPr>
        </p:nvSpPr>
        <p:spPr/>
        <p:txBody>
          <a:bodyPr/>
          <a:lstStyle/>
          <a:p>
            <a:fld id="{F7DE4059-F491-4A33-80B5-C2BD658EEBDC}" type="slidenum">
              <a:rPr lang="en-IE" smtClean="0"/>
              <a:pPr/>
              <a:t>18</a:t>
            </a:fld>
            <a:endParaRPr lang="en-IE" dirty="0"/>
          </a:p>
        </p:txBody>
      </p:sp>
    </p:spTree>
    <p:extLst>
      <p:ext uri="{BB962C8B-B14F-4D97-AF65-F5344CB8AC3E}">
        <p14:creationId xmlns:p14="http://schemas.microsoft.com/office/powerpoint/2010/main" val="380419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ktforce.e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normAutofit fontScale="90000"/>
          </a:bodyPr>
          <a:lstStyle/>
          <a:p>
            <a:r>
              <a:rPr lang="en-IE" sz="3600" b="1" dirty="0" smtClean="0"/>
              <a:t/>
            </a:r>
            <a:br>
              <a:rPr lang="en-IE" sz="3600" b="1" dirty="0" smtClean="0"/>
            </a:br>
            <a:r>
              <a:rPr lang="en-IE" sz="3600" b="1" dirty="0" smtClean="0"/>
              <a:t>‘KT Force – towards innovative regions’</a:t>
            </a:r>
            <a:r>
              <a:rPr lang="en-IE" dirty="0" smtClean="0"/>
              <a:t/>
            </a:r>
            <a:br>
              <a:rPr lang="en-IE" dirty="0" smtClean="0"/>
            </a:br>
            <a:r>
              <a:rPr lang="en-IE" sz="2800" dirty="0" smtClean="0"/>
              <a:t>RSA Conference, Waterford Institute of Technology </a:t>
            </a:r>
            <a:br>
              <a:rPr lang="en-IE" sz="2800" dirty="0" smtClean="0"/>
            </a:br>
            <a:r>
              <a:rPr lang="en-IE" sz="2800" dirty="0" smtClean="0"/>
              <a:t>Wed 30</a:t>
            </a:r>
            <a:r>
              <a:rPr lang="en-IE" sz="2800" baseline="30000" dirty="0" smtClean="0"/>
              <a:t>th</a:t>
            </a:r>
            <a:r>
              <a:rPr lang="en-IE" sz="2800" dirty="0" smtClean="0"/>
              <a:t> October 2013</a:t>
            </a:r>
            <a:endParaRPr lang="en-IE" sz="2800" dirty="0"/>
          </a:p>
        </p:txBody>
      </p:sp>
      <p:sp>
        <p:nvSpPr>
          <p:cNvPr id="3" name="Subtitle 2"/>
          <p:cNvSpPr>
            <a:spLocks noGrp="1"/>
          </p:cNvSpPr>
          <p:nvPr>
            <p:ph type="subTitle" idx="1"/>
          </p:nvPr>
        </p:nvSpPr>
        <p:spPr>
          <a:xfrm>
            <a:off x="1371600" y="4267200"/>
            <a:ext cx="6400800" cy="1371600"/>
          </a:xfrm>
        </p:spPr>
        <p:txBody>
          <a:bodyPr>
            <a:normAutofit fontScale="85000" lnSpcReduction="20000"/>
          </a:bodyPr>
          <a:lstStyle/>
          <a:p>
            <a:endParaRPr lang="en-IE" dirty="0" smtClean="0"/>
          </a:p>
          <a:p>
            <a:r>
              <a:rPr lang="en-IE" sz="2800" dirty="0" smtClean="0"/>
              <a:t>Mr. Terry O’Brien, SERA</a:t>
            </a:r>
            <a:br>
              <a:rPr lang="en-IE" sz="2800" dirty="0" smtClean="0"/>
            </a:br>
            <a:r>
              <a:rPr lang="en-IE" sz="2800" dirty="0" smtClean="0"/>
              <a:t>Dr. Valerie Brett, WIT</a:t>
            </a:r>
            <a:br>
              <a:rPr lang="en-IE" sz="2800" dirty="0" smtClean="0"/>
            </a:br>
            <a:r>
              <a:rPr lang="en-IE" sz="2800" dirty="0" smtClean="0"/>
              <a:t>Prof. Bill O’Gorman, CEDRE</a:t>
            </a:r>
            <a:endParaRPr lang="en-IE" sz="2800" dirty="0"/>
          </a:p>
        </p:txBody>
      </p:sp>
      <p:pic>
        <p:nvPicPr>
          <p:cNvPr id="4" name="Picture 3" descr="INTERREG_IVC_LOGO_slogan"/>
          <p:cNvPicPr/>
          <p:nvPr/>
        </p:nvPicPr>
        <p:blipFill>
          <a:blip r:embed="rId2" cstate="print"/>
          <a:srcRect/>
          <a:stretch>
            <a:fillRect/>
          </a:stretch>
        </p:blipFill>
        <p:spPr bwMode="auto">
          <a:xfrm>
            <a:off x="457200" y="5791200"/>
            <a:ext cx="2095500" cy="771525"/>
          </a:xfrm>
          <a:prstGeom prst="rect">
            <a:avLst/>
          </a:prstGeom>
          <a:noFill/>
          <a:ln w="9525">
            <a:noFill/>
            <a:miter lim="800000"/>
            <a:headEnd/>
            <a:tailEnd/>
          </a:ln>
        </p:spPr>
      </p:pic>
      <p:pic>
        <p:nvPicPr>
          <p:cNvPr id="5" name="il_fi" descr="http://portal.tugraz.at/portal/page/portal/Files/i2130/research/SEE/EU+LOGO.jpg"/>
          <p:cNvPicPr/>
          <p:nvPr/>
        </p:nvPicPr>
        <p:blipFill>
          <a:blip r:embed="rId3" cstate="print"/>
          <a:srcRect/>
          <a:stretch>
            <a:fillRect/>
          </a:stretch>
        </p:blipFill>
        <p:spPr bwMode="auto">
          <a:xfrm>
            <a:off x="7239000" y="5715000"/>
            <a:ext cx="1628775" cy="942975"/>
          </a:xfrm>
          <a:prstGeom prst="rect">
            <a:avLst/>
          </a:prstGeom>
          <a:noFill/>
          <a:ln w="9525">
            <a:noFill/>
            <a:miter lim="800000"/>
            <a:headEnd/>
            <a:tailEnd/>
          </a:ln>
        </p:spPr>
      </p:pic>
      <p:pic>
        <p:nvPicPr>
          <p:cNvPr id="2050" name="Picture 2" descr="I:\SERA\Projects &amp; initiatives\EU-other\KTForce\Communications &amp; dissemination\KTFORCE_final logo.JPG"/>
          <p:cNvPicPr>
            <a:picLocks noChangeAspect="1" noChangeArrowheads="1"/>
          </p:cNvPicPr>
          <p:nvPr/>
        </p:nvPicPr>
        <p:blipFill>
          <a:blip r:embed="rId4" cstate="print"/>
          <a:srcRect/>
          <a:stretch>
            <a:fillRect/>
          </a:stretch>
        </p:blipFill>
        <p:spPr bwMode="auto">
          <a:xfrm>
            <a:off x="2819401" y="2981960"/>
            <a:ext cx="2895600" cy="1666240"/>
          </a:xfrm>
          <a:prstGeom prst="rect">
            <a:avLst/>
          </a:prstGeom>
          <a:noFill/>
        </p:spPr>
      </p:pic>
      <p:pic>
        <p:nvPicPr>
          <p:cNvPr id="7" name="Picture 6"/>
          <p:cNvPicPr/>
          <p:nvPr/>
        </p:nvPicPr>
        <p:blipFill>
          <a:blip r:embed="rId5" cstate="print"/>
          <a:srcRect/>
          <a:stretch>
            <a:fillRect/>
          </a:stretch>
        </p:blipFill>
        <p:spPr bwMode="auto">
          <a:xfrm>
            <a:off x="3886200" y="304800"/>
            <a:ext cx="864096" cy="929028"/>
          </a:xfrm>
          <a:prstGeom prst="rect">
            <a:avLst/>
          </a:prstGeom>
          <a:noFill/>
          <a:ln w="9525">
            <a:noFill/>
            <a:miter lim="800000"/>
            <a:headEnd/>
            <a:tailEnd/>
          </a:ln>
        </p:spPr>
      </p:pic>
      <p:pic>
        <p:nvPicPr>
          <p:cNvPr id="8" name="Picture 7" descr="Coat of Arms - jpeg"/>
          <p:cNvPicPr/>
          <p:nvPr/>
        </p:nvPicPr>
        <p:blipFill>
          <a:blip r:embed="rId6" cstate="print"/>
          <a:srcRect/>
          <a:stretch>
            <a:fillRect/>
          </a:stretch>
        </p:blipFill>
        <p:spPr bwMode="auto">
          <a:xfrm>
            <a:off x="304800" y="304800"/>
            <a:ext cx="852487" cy="914400"/>
          </a:xfrm>
          <a:prstGeom prst="rect">
            <a:avLst/>
          </a:prstGeom>
          <a:solidFill>
            <a:srgbClr val="003366"/>
          </a:solidFill>
          <a:ln w="9525">
            <a:noFill/>
            <a:miter lim="800000"/>
            <a:headEnd/>
            <a:tailEnd/>
          </a:ln>
        </p:spPr>
      </p:pic>
      <p:pic>
        <p:nvPicPr>
          <p:cNvPr id="9" name="Picture 8" descr="logo_cedre_letterhead (1)"/>
          <p:cNvPicPr/>
          <p:nvPr/>
        </p:nvPicPr>
        <p:blipFill>
          <a:blip r:embed="rId7" cstate="print"/>
          <a:srcRect/>
          <a:stretch>
            <a:fillRect/>
          </a:stretch>
        </p:blipFill>
        <p:spPr bwMode="auto">
          <a:xfrm>
            <a:off x="7772400" y="3810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5638800" cy="892552"/>
          </a:xfrm>
          <a:prstGeom prst="rect">
            <a:avLst/>
          </a:prstGeom>
          <a:noFill/>
        </p:spPr>
        <p:txBody>
          <a:bodyPr wrap="square" rtlCol="0">
            <a:spAutoFit/>
          </a:bodyPr>
          <a:lstStyle/>
          <a:p>
            <a:r>
              <a:rPr lang="en-IE" b="1" dirty="0" smtClean="0">
                <a:solidFill>
                  <a:schemeClr val="tx2">
                    <a:lumMod val="60000"/>
                    <a:lumOff val="40000"/>
                  </a:schemeClr>
                </a:solidFill>
              </a:rPr>
              <a:t>Innovation Activity</a:t>
            </a:r>
          </a:p>
          <a:p>
            <a:endParaRPr lang="en-IE" b="1" dirty="0" smtClean="0"/>
          </a:p>
          <a:p>
            <a:r>
              <a:rPr lang="en-IE" sz="1600" b="1" dirty="0" smtClean="0"/>
              <a:t>Categorised by GEM 2012 as an Innovation driven economy</a:t>
            </a:r>
            <a:endParaRPr lang="en-IE" sz="1600" b="1" dirty="0"/>
          </a:p>
        </p:txBody>
      </p:sp>
      <p:pic>
        <p:nvPicPr>
          <p:cNvPr id="1026" name="Picture 2"/>
          <p:cNvPicPr>
            <a:picLocks noChangeAspect="1" noChangeArrowheads="1"/>
          </p:cNvPicPr>
          <p:nvPr/>
        </p:nvPicPr>
        <p:blipFill>
          <a:blip r:embed="rId2" cstate="print"/>
          <a:srcRect l="10610" t="20492" r="8422" b="8197"/>
          <a:stretch>
            <a:fillRect/>
          </a:stretch>
        </p:blipFill>
        <p:spPr bwMode="auto">
          <a:xfrm>
            <a:off x="685800" y="1981200"/>
            <a:ext cx="7772400" cy="4663440"/>
          </a:xfrm>
          <a:prstGeom prst="roundRect">
            <a:avLst/>
          </a:prstGeom>
          <a:noFill/>
          <a:ln w="9525">
            <a:noFill/>
            <a:miter lim="800000"/>
            <a:headEnd/>
            <a:tailEnd/>
          </a:ln>
          <a:effectLst/>
        </p:spPr>
      </p:pic>
      <p:sp>
        <p:nvSpPr>
          <p:cNvPr id="6" name="TextBox 5"/>
          <p:cNvSpPr txBox="1"/>
          <p:nvPr/>
        </p:nvSpPr>
        <p:spPr>
          <a:xfrm>
            <a:off x="2057400" y="5638800"/>
            <a:ext cx="6324600" cy="369332"/>
          </a:xfrm>
          <a:prstGeom prst="rect">
            <a:avLst/>
          </a:prstGeom>
          <a:solidFill>
            <a:srgbClr val="FFFF00">
              <a:alpha val="23000"/>
            </a:srgbClr>
          </a:solidFill>
          <a:ln w="22225">
            <a:solidFill>
              <a:srgbClr val="FFFF00"/>
            </a:solidFill>
          </a:ln>
        </p:spPr>
        <p:txBody>
          <a:bodyPr wrap="square" rtlCol="0">
            <a:spAutoFit/>
          </a:bodyPr>
          <a:lstStyle/>
          <a:p>
            <a:endParaRPr lang="en-IE" dirty="0"/>
          </a:p>
        </p:txBody>
      </p:sp>
      <p:sp>
        <p:nvSpPr>
          <p:cNvPr id="7" name="TextBox 6"/>
          <p:cNvSpPr txBox="1"/>
          <p:nvPr/>
        </p:nvSpPr>
        <p:spPr>
          <a:xfrm>
            <a:off x="6477000" y="762000"/>
            <a:ext cx="2514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IE" b="1" dirty="0" smtClean="0"/>
              <a:t>Entrepreneurial Attitudes and Perceptions, GEM 2012</a:t>
            </a:r>
            <a:endParaRPr lang="en-IE"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0000" t="16406" r="8750" b="17188"/>
          <a:stretch>
            <a:fillRect/>
          </a:stretch>
        </p:blipFill>
        <p:spPr bwMode="auto">
          <a:xfrm>
            <a:off x="533400" y="2057400"/>
            <a:ext cx="7086600" cy="4633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4" cstate="print"/>
          <a:srcRect l="11250" t="47702" r="10465" b="32031"/>
          <a:stretch>
            <a:fillRect/>
          </a:stretch>
        </p:blipFill>
        <p:spPr bwMode="auto">
          <a:xfrm>
            <a:off x="533400" y="609600"/>
            <a:ext cx="7086600" cy="1406158"/>
          </a:xfrm>
          <a:prstGeom prst="rect">
            <a:avLst/>
          </a:prstGeom>
          <a:noFill/>
          <a:ln w="9525">
            <a:noFill/>
            <a:miter lim="800000"/>
            <a:headEnd/>
            <a:tailEnd/>
          </a:ln>
          <a:effectLst/>
        </p:spPr>
      </p:pic>
      <p:sp>
        <p:nvSpPr>
          <p:cNvPr id="4" name="TextBox 3"/>
          <p:cNvSpPr txBox="1"/>
          <p:nvPr/>
        </p:nvSpPr>
        <p:spPr>
          <a:xfrm>
            <a:off x="8077200" y="1066800"/>
            <a:ext cx="430887" cy="5078313"/>
          </a:xfrm>
          <a:prstGeom prst="rect">
            <a:avLst/>
          </a:prstGeom>
          <a:noFill/>
        </p:spPr>
        <p:txBody>
          <a:bodyPr vert="vert270" wrap="square" rtlCol="0">
            <a:spAutoFit/>
          </a:bodyPr>
          <a:lstStyle/>
          <a:p>
            <a:r>
              <a:rPr lang="en-IE" sz="1600" b="1" dirty="0" smtClean="0"/>
              <a:t>A Global perspective on entrepreneurship 2012 – the EU</a:t>
            </a:r>
            <a:endParaRPr lang="en-IE" sz="1600" b="1" dirty="0"/>
          </a:p>
        </p:txBody>
      </p:sp>
      <p:sp>
        <p:nvSpPr>
          <p:cNvPr id="7" name="Oval 6"/>
          <p:cNvSpPr/>
          <p:nvPr/>
        </p:nvSpPr>
        <p:spPr>
          <a:xfrm>
            <a:off x="533400" y="3810000"/>
            <a:ext cx="7543800" cy="304800"/>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533400" y="6324600"/>
            <a:ext cx="7239000" cy="304800"/>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70866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IE" b="1" dirty="0" smtClean="0"/>
              <a:t>According to Forfás (2005) report, Ireland requires ‘catching up’ .....</a:t>
            </a:r>
          </a:p>
          <a:p>
            <a:pPr algn="r"/>
            <a:r>
              <a:rPr lang="en-IE" b="1" dirty="0" smtClean="0"/>
              <a:t>policies for </a:t>
            </a:r>
            <a:r>
              <a:rPr lang="en-IE" b="1" dirty="0" smtClean="0">
                <a:solidFill>
                  <a:srgbClr val="FF0000"/>
                </a:solidFill>
              </a:rPr>
              <a:t>absorptive capacity development</a:t>
            </a:r>
            <a:r>
              <a:rPr lang="en-IE" b="1" dirty="0" smtClean="0"/>
              <a:t>, on the one hand, and must improve </a:t>
            </a:r>
            <a:r>
              <a:rPr lang="en-IE" b="1" dirty="0" smtClean="0">
                <a:solidFill>
                  <a:srgbClr val="FF0000"/>
                </a:solidFill>
              </a:rPr>
              <a:t>links with higher education</a:t>
            </a:r>
            <a:r>
              <a:rPr lang="en-IE" b="1" dirty="0" smtClean="0"/>
              <a:t>, on the other. </a:t>
            </a:r>
          </a:p>
          <a:p>
            <a:pPr algn="r"/>
            <a:r>
              <a:rPr lang="en-IE" b="1" dirty="0" smtClean="0"/>
              <a:t>“</a:t>
            </a:r>
            <a:r>
              <a:rPr lang="en-IE" b="1" i="1" dirty="0" smtClean="0">
                <a:solidFill>
                  <a:schemeClr val="tx2">
                    <a:lumMod val="60000"/>
                    <a:lumOff val="40000"/>
                  </a:schemeClr>
                </a:solidFill>
              </a:rPr>
              <a:t>were poor and relationships often characterised by mistrust</a:t>
            </a:r>
            <a:r>
              <a:rPr lang="en-IE" b="1" dirty="0" smtClean="0"/>
              <a:t>” </a:t>
            </a:r>
            <a:br>
              <a:rPr lang="en-IE" b="1" dirty="0" smtClean="0"/>
            </a:br>
            <a:r>
              <a:rPr lang="en-IE" b="1" dirty="0" smtClean="0"/>
              <a:t>(Forfás, 2005, p. iii)</a:t>
            </a:r>
            <a:endParaRPr lang="en-IE" b="1" dirty="0"/>
          </a:p>
        </p:txBody>
      </p:sp>
      <p:sp>
        <p:nvSpPr>
          <p:cNvPr id="3" name="TextBox 2"/>
          <p:cNvSpPr txBox="1"/>
          <p:nvPr/>
        </p:nvSpPr>
        <p:spPr>
          <a:xfrm>
            <a:off x="990600" y="2438400"/>
            <a:ext cx="6400800" cy="2954655"/>
          </a:xfrm>
          <a:prstGeom prst="rect">
            <a:avLst/>
          </a:prstGeom>
          <a:noFill/>
        </p:spPr>
        <p:txBody>
          <a:bodyPr wrap="square" rtlCol="0">
            <a:spAutoFit/>
          </a:bodyPr>
          <a:lstStyle/>
          <a:p>
            <a:r>
              <a:rPr lang="en-IE" b="1" dirty="0" smtClean="0">
                <a:solidFill>
                  <a:srgbClr val="00B050"/>
                </a:solidFill>
              </a:rPr>
              <a:t>Technology transfer</a:t>
            </a:r>
          </a:p>
          <a:p>
            <a:r>
              <a:rPr lang="en-IE" sz="1400" dirty="0" smtClean="0"/>
              <a:t>Acknowledgement of need to </a:t>
            </a:r>
            <a:r>
              <a:rPr lang="en-IE" sz="1400" b="1" dirty="0" smtClean="0">
                <a:solidFill>
                  <a:srgbClr val="FF0000"/>
                </a:solidFill>
              </a:rPr>
              <a:t>improve</a:t>
            </a:r>
            <a:r>
              <a:rPr lang="en-IE" sz="1400" dirty="0" smtClean="0"/>
              <a:t> technology transfer</a:t>
            </a:r>
          </a:p>
          <a:p>
            <a:r>
              <a:rPr lang="en-IE" sz="1400" dirty="0" smtClean="0"/>
              <a:t>Specific focus “on the transfers being affected by interaction between the Third Level Sector (TLS) and industry.”</a:t>
            </a:r>
          </a:p>
          <a:p>
            <a:r>
              <a:rPr lang="en-IE" sz="1400" b="1" dirty="0" smtClean="0">
                <a:solidFill>
                  <a:srgbClr val="FF0000"/>
                </a:solidFill>
              </a:rPr>
              <a:t>Interactions</a:t>
            </a:r>
            <a:r>
              <a:rPr lang="en-IE" sz="1400" dirty="0" smtClean="0"/>
              <a:t> involving the SME sector very low:</a:t>
            </a:r>
          </a:p>
          <a:p>
            <a:r>
              <a:rPr lang="en-IE" sz="1400" dirty="0" smtClean="0"/>
              <a:t>“stated from the industry/venture capital side that TLI expectations are unrealistic. For example, there is often an expectation by the TLI of a 15% equity undiluted in a spin-off company and the reversion of licenses in the event of company failure. Many venture capitalists view these demands as </a:t>
            </a:r>
            <a:r>
              <a:rPr lang="en-IE" sz="1400" b="1" dirty="0" smtClean="0">
                <a:solidFill>
                  <a:srgbClr val="FF0000"/>
                </a:solidFill>
              </a:rPr>
              <a:t>prohibitive</a:t>
            </a:r>
            <a:r>
              <a:rPr lang="en-IE" sz="1400" dirty="0" smtClean="0"/>
              <a:t>.”</a:t>
            </a:r>
          </a:p>
          <a:p>
            <a:r>
              <a:rPr lang="en-IE" sz="1400" dirty="0" smtClean="0"/>
              <a:t>Other inhibitive factors include</a:t>
            </a:r>
          </a:p>
          <a:p>
            <a:r>
              <a:rPr lang="en-IE" sz="1400" dirty="0" smtClean="0"/>
              <a:t>• </a:t>
            </a:r>
            <a:r>
              <a:rPr lang="en-IE" sz="1400" i="1" dirty="0" smtClean="0"/>
              <a:t>Underdeveloped technologies.</a:t>
            </a:r>
          </a:p>
          <a:p>
            <a:r>
              <a:rPr lang="en-IE" sz="1400" i="1" dirty="0" smtClean="0"/>
              <a:t>• Unreasonable licensing terms.</a:t>
            </a:r>
          </a:p>
          <a:p>
            <a:r>
              <a:rPr lang="en-IE" sz="1400" i="1" dirty="0" smtClean="0"/>
              <a:t>• Complexity / bureaucracy.</a:t>
            </a:r>
            <a:endParaRPr lang="en-IE" sz="1400" i="1" dirty="0"/>
          </a:p>
        </p:txBody>
      </p:sp>
      <p:sp>
        <p:nvSpPr>
          <p:cNvPr id="4" name="Rectangle 3"/>
          <p:cNvSpPr/>
          <p:nvPr/>
        </p:nvSpPr>
        <p:spPr>
          <a:xfrm>
            <a:off x="3733800" y="5029200"/>
            <a:ext cx="50292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IE" sz="1600" b="1" dirty="0" smtClean="0">
                <a:solidFill>
                  <a:srgbClr val="FF0000"/>
                </a:solidFill>
              </a:rPr>
              <a:t>In Europe, knowledge and technology transfer between</a:t>
            </a:r>
          </a:p>
          <a:p>
            <a:r>
              <a:rPr lang="en-IE" sz="1600" b="1" dirty="0" smtClean="0">
                <a:solidFill>
                  <a:srgbClr val="FF0000"/>
                </a:solidFill>
              </a:rPr>
              <a:t>university and industry is still </a:t>
            </a:r>
          </a:p>
          <a:p>
            <a:r>
              <a:rPr lang="en-IE" sz="1600" b="1" dirty="0" smtClean="0">
                <a:solidFill>
                  <a:schemeClr val="tx2">
                    <a:lumMod val="60000"/>
                    <a:lumOff val="40000"/>
                  </a:schemeClr>
                </a:solidFill>
              </a:rPr>
              <a:t>“a missing link in the innovation value chain”</a:t>
            </a:r>
            <a:endParaRPr lang="en-IE" sz="1600" dirty="0" smtClean="0">
              <a:solidFill>
                <a:schemeClr val="tx2">
                  <a:lumMod val="60000"/>
                  <a:lumOff val="40000"/>
                </a:schemeClr>
              </a:solidFill>
            </a:endParaRPr>
          </a:p>
          <a:p>
            <a:r>
              <a:rPr lang="en-IE" sz="1200" b="1" i="1" dirty="0" smtClean="0"/>
              <a:t>Next generation innovation policy: The future of EU innovation policy to support market growth (Ernst &amp; Young, 2012)</a:t>
            </a:r>
            <a:endParaRPr lang="en-IE" sz="12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6553200" cy="61863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sz="2800" b="1" dirty="0" smtClean="0">
                <a:solidFill>
                  <a:srgbClr val="FF0000"/>
                </a:solidFill>
              </a:rPr>
              <a:t>Progress?</a:t>
            </a:r>
          </a:p>
          <a:p>
            <a:pPr algn="ctr"/>
            <a:endParaRPr lang="en-IE" sz="2800" b="1" dirty="0" smtClean="0">
              <a:solidFill>
                <a:srgbClr val="FF0000"/>
              </a:solidFill>
            </a:endParaRPr>
          </a:p>
          <a:p>
            <a:r>
              <a:rPr lang="en-IE" dirty="0" smtClean="0"/>
              <a:t>- Establishment of TTO Network</a:t>
            </a:r>
          </a:p>
          <a:p>
            <a:r>
              <a:rPr lang="en-IE" dirty="0" smtClean="0"/>
              <a:t>- TT strengthening initiatives</a:t>
            </a:r>
          </a:p>
          <a:p>
            <a:r>
              <a:rPr lang="en-IE" dirty="0" smtClean="0"/>
              <a:t>- Licensing, spin-outs from Publicly funded Research </a:t>
            </a:r>
          </a:p>
          <a:p>
            <a:endParaRPr lang="en-IE" dirty="0" smtClean="0"/>
          </a:p>
          <a:p>
            <a:pPr algn="r"/>
            <a:r>
              <a:rPr lang="en-IE" dirty="0" smtClean="0">
                <a:solidFill>
                  <a:srgbClr val="00B050"/>
                </a:solidFill>
              </a:rPr>
              <a:t>“radically enhance the culture of commercialisation among researchers in the Irish HEI sector” </a:t>
            </a:r>
            <a:br>
              <a:rPr lang="en-IE" dirty="0" smtClean="0">
                <a:solidFill>
                  <a:srgbClr val="00B050"/>
                </a:solidFill>
              </a:rPr>
            </a:br>
            <a:r>
              <a:rPr lang="en-IE" sz="1400" dirty="0" smtClean="0">
                <a:solidFill>
                  <a:srgbClr val="00B050"/>
                </a:solidFill>
              </a:rPr>
              <a:t>(</a:t>
            </a:r>
            <a:r>
              <a:rPr lang="en-IE" sz="1400" i="1" dirty="0" smtClean="0">
                <a:solidFill>
                  <a:srgbClr val="00B050"/>
                </a:solidFill>
              </a:rPr>
              <a:t>Inventions &amp; Innovations; the positive impact of ideas from research on Irish industry and society, Enterprise Ireland, 2011)</a:t>
            </a:r>
          </a:p>
          <a:p>
            <a:pPr algn="r"/>
            <a:r>
              <a:rPr lang="en-IE" dirty="0" smtClean="0">
                <a:solidFill>
                  <a:srgbClr val="00B050"/>
                </a:solidFill>
              </a:rPr>
              <a:t>“a well-identified and long-standing cultural mismatch between the SME sector and the TLI/University sector” </a:t>
            </a:r>
            <a:br>
              <a:rPr lang="en-IE" dirty="0" smtClean="0">
                <a:solidFill>
                  <a:srgbClr val="00B050"/>
                </a:solidFill>
              </a:rPr>
            </a:br>
            <a:r>
              <a:rPr lang="en-IE" sz="1400" i="1" dirty="0" smtClean="0">
                <a:solidFill>
                  <a:srgbClr val="00B050"/>
                </a:solidFill>
              </a:rPr>
              <a:t>(</a:t>
            </a:r>
            <a:r>
              <a:rPr lang="en-IE" sz="1400" i="1" dirty="0" err="1" smtClean="0">
                <a:solidFill>
                  <a:srgbClr val="00B050"/>
                </a:solidFill>
              </a:rPr>
              <a:t>Kavanagh</a:t>
            </a:r>
            <a:r>
              <a:rPr lang="en-IE" sz="1400" i="1" dirty="0" smtClean="0">
                <a:solidFill>
                  <a:srgbClr val="00B050"/>
                </a:solidFill>
              </a:rPr>
              <a:t>, P., Maguire, A., Casey, </a:t>
            </a:r>
            <a:r>
              <a:rPr lang="en-IE" sz="1400" i="1" dirty="0" err="1" smtClean="0">
                <a:solidFill>
                  <a:srgbClr val="00B050"/>
                </a:solidFill>
              </a:rPr>
              <a:t>J.:Giving</a:t>
            </a:r>
            <a:r>
              <a:rPr lang="en-IE" sz="1400" i="1" dirty="0" smtClean="0">
                <a:solidFill>
                  <a:srgbClr val="00B050"/>
                </a:solidFill>
              </a:rPr>
              <a:t> It Away : Free Technology Transfer to the Irish SME Sector. Research Management Review, Vol.15, 1 - Winter/Spring 2006)</a:t>
            </a:r>
          </a:p>
          <a:p>
            <a:endParaRPr lang="en-IE" sz="1400" i="1" dirty="0" smtClean="0"/>
          </a:p>
          <a:p>
            <a:pPr>
              <a:buFontTx/>
              <a:buChar char="-"/>
            </a:pPr>
            <a:r>
              <a:rPr lang="en-IE" dirty="0" smtClean="0"/>
              <a:t> Enterprise Ireland, Support to HPSUs</a:t>
            </a:r>
          </a:p>
          <a:p>
            <a:r>
              <a:rPr lang="en-IE" dirty="0" smtClean="0"/>
              <a:t>- EI-HEI relationship</a:t>
            </a:r>
          </a:p>
          <a:p>
            <a:r>
              <a:rPr lang="en-IE" dirty="0" smtClean="0"/>
              <a:t>- Policy framework</a:t>
            </a:r>
          </a:p>
          <a:p>
            <a:r>
              <a:rPr lang="en-IE" dirty="0" smtClean="0"/>
              <a:t>- Commercialisation initiatives e.g. InterTrade</a:t>
            </a:r>
          </a:p>
          <a:p>
            <a:r>
              <a:rPr lang="en-IE" dirty="0" smtClean="0"/>
              <a:t>- Intellectual Property Protocol</a:t>
            </a:r>
          </a:p>
          <a:p>
            <a:pPr>
              <a:buFontTx/>
              <a:buChar char="-"/>
            </a:pPr>
            <a:r>
              <a:rPr lang="en-IE" dirty="0" smtClean="0"/>
              <a:t> Minister for Research &amp; Innovation</a:t>
            </a:r>
          </a:p>
          <a:p>
            <a:pPr>
              <a:buFontTx/>
              <a:buChar char="-"/>
            </a:pPr>
            <a:r>
              <a:rPr lang="en-IE" dirty="0" smtClean="0"/>
              <a:t> Technology Gateways (Oct’ 2013)</a:t>
            </a:r>
            <a:endParaRPr lang="en-IE" dirty="0"/>
          </a:p>
        </p:txBody>
      </p:sp>
      <p:sp>
        <p:nvSpPr>
          <p:cNvPr id="3" name="Up Arrow 2"/>
          <p:cNvSpPr/>
          <p:nvPr/>
        </p:nvSpPr>
        <p:spPr>
          <a:xfrm>
            <a:off x="6096000" y="1676400"/>
            <a:ext cx="350519"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838200"/>
            <a:ext cx="5791200" cy="3877985"/>
          </a:xfrm>
          <a:prstGeom prst="rect">
            <a:avLst/>
          </a:prstGeom>
          <a:noFill/>
        </p:spPr>
        <p:txBody>
          <a:bodyPr wrap="square" rtlCol="0">
            <a:spAutoFit/>
          </a:bodyPr>
          <a:lstStyle/>
          <a:p>
            <a:endParaRPr lang="en-IE" b="1" dirty="0" smtClean="0">
              <a:solidFill>
                <a:schemeClr val="tx2">
                  <a:lumMod val="60000"/>
                  <a:lumOff val="40000"/>
                </a:schemeClr>
              </a:solidFill>
            </a:endParaRPr>
          </a:p>
          <a:p>
            <a:r>
              <a:rPr lang="en-IE" sz="2000" b="1" dirty="0" smtClean="0">
                <a:solidFill>
                  <a:schemeClr val="tx2">
                    <a:lumMod val="60000"/>
                    <a:lumOff val="40000"/>
                  </a:schemeClr>
                </a:solidFill>
              </a:rPr>
              <a:t>Knowledge Transfer</a:t>
            </a:r>
          </a:p>
          <a:p>
            <a:r>
              <a:rPr lang="en-IE" sz="1400" b="1" dirty="0" smtClean="0"/>
              <a:t>- </a:t>
            </a:r>
            <a:r>
              <a:rPr lang="en-IE" sz="1600" b="1" dirty="0" smtClean="0"/>
              <a:t>Significant policy issue</a:t>
            </a:r>
          </a:p>
          <a:p>
            <a:r>
              <a:rPr lang="en-IE" sz="1600" b="1" dirty="0" smtClean="0"/>
              <a:t>- A key priority of Innovation Ireland, the report of the Innovation Taskforce</a:t>
            </a:r>
          </a:p>
          <a:p>
            <a:r>
              <a:rPr lang="en-IE" sz="1600" b="1" dirty="0" smtClean="0"/>
              <a:t>- Actions to improve the linkages between HEIs and industry</a:t>
            </a:r>
          </a:p>
          <a:p>
            <a:r>
              <a:rPr lang="en-IE" sz="1600" b="1" dirty="0" smtClean="0"/>
              <a:t>- Further incentivise innovation within HEIs and on the need to improve the efficiency and effectiveness of the system for converting IP into commercialised products and services. </a:t>
            </a:r>
          </a:p>
          <a:p>
            <a:r>
              <a:rPr lang="en-IE" sz="1600" b="1" dirty="0" smtClean="0"/>
              <a:t>- Facilitate optimum knowledge transfer between HEIs and industry</a:t>
            </a:r>
            <a:br>
              <a:rPr lang="en-IE" sz="1600" b="1" dirty="0" smtClean="0"/>
            </a:br>
            <a:r>
              <a:rPr lang="en-IE" sz="1600" b="1" dirty="0" smtClean="0"/>
              <a:t>- Fast-track the access by entrepreneurs, existing companies and start-ups to HEI IP, establish and implement a National Intellectual Property (IP) Protocol.</a:t>
            </a:r>
          </a:p>
          <a:p>
            <a:endParaRPr lang="en-IE" dirty="0"/>
          </a:p>
        </p:txBody>
      </p:sp>
      <p:pic>
        <p:nvPicPr>
          <p:cNvPr id="4098" name="Picture 2" descr="http://www.finfacts.ie/artman/uploads/3/Innovation-Ireland-march112010.jpg"/>
          <p:cNvPicPr>
            <a:picLocks noChangeAspect="1" noChangeArrowheads="1"/>
          </p:cNvPicPr>
          <p:nvPr/>
        </p:nvPicPr>
        <p:blipFill>
          <a:blip r:embed="rId3" cstate="print"/>
          <a:srcRect/>
          <a:stretch>
            <a:fillRect/>
          </a:stretch>
        </p:blipFill>
        <p:spPr bwMode="auto">
          <a:xfrm>
            <a:off x="914400" y="2286000"/>
            <a:ext cx="1552575" cy="153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4" cstate="print"/>
          <a:srcRect l="8000" t="30000" r="34400" b="41000"/>
          <a:stretch>
            <a:fillRect/>
          </a:stretch>
        </p:blipFill>
        <p:spPr bwMode="auto">
          <a:xfrm>
            <a:off x="3733800" y="4648200"/>
            <a:ext cx="3352800" cy="1350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853" t="23438" r="27907" b="39062"/>
          <a:stretch>
            <a:fillRect/>
          </a:stretch>
        </p:blipFill>
        <p:spPr bwMode="auto">
          <a:xfrm>
            <a:off x="0" y="-533400"/>
            <a:ext cx="9144000" cy="7391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343400" y="5011341"/>
            <a:ext cx="4800600" cy="1846659"/>
          </a:xfrm>
          <a:prstGeom prst="rect">
            <a:avLst/>
          </a:prstGeom>
          <a:solidFill>
            <a:schemeClr val="tx2">
              <a:lumMod val="20000"/>
              <a:lumOff val="80000"/>
            </a:schemeClr>
          </a:solidFill>
        </p:spPr>
        <p:txBody>
          <a:bodyPr wrap="square" rtlCol="0">
            <a:spAutoFit/>
          </a:bodyPr>
          <a:lstStyle/>
          <a:p>
            <a:pPr algn="ctr"/>
            <a:r>
              <a:rPr lang="en-IE" b="1" dirty="0" smtClean="0">
                <a:solidFill>
                  <a:schemeClr val="tx2">
                    <a:lumMod val="60000"/>
                    <a:lumOff val="40000"/>
                  </a:schemeClr>
                </a:solidFill>
              </a:rPr>
              <a:t>KT Force – Knowledge as a value</a:t>
            </a:r>
          </a:p>
          <a:p>
            <a:pPr>
              <a:buFont typeface="Arial" pitchFamily="34" charset="0"/>
              <a:buChar char="•"/>
            </a:pPr>
            <a:r>
              <a:rPr lang="en-IE" sz="1600" dirty="0" smtClean="0"/>
              <a:t>“</a:t>
            </a:r>
            <a:r>
              <a:rPr lang="en-IE" sz="1600" b="1" dirty="0" smtClean="0"/>
              <a:t>K</a:t>
            </a:r>
            <a:r>
              <a:rPr lang="en-IE" sz="1600" dirty="0" smtClean="0"/>
              <a:t>nowledge </a:t>
            </a:r>
            <a:r>
              <a:rPr lang="en-IE" sz="1600" b="1" dirty="0" smtClean="0"/>
              <a:t>T</a:t>
            </a:r>
            <a:r>
              <a:rPr lang="en-IE" sz="1600" dirty="0" smtClean="0"/>
              <a:t>ransfer and Efficient  Innovation Policies”</a:t>
            </a:r>
          </a:p>
          <a:p>
            <a:pPr>
              <a:buFont typeface="Arial" pitchFamily="34" charset="0"/>
              <a:buChar char="•"/>
            </a:pPr>
            <a:r>
              <a:rPr lang="en-IE" sz="1600" dirty="0" smtClean="0"/>
              <a:t>An INTERREG IVC part EU-funded project under</a:t>
            </a:r>
          </a:p>
          <a:p>
            <a:r>
              <a:rPr lang="en-GB" sz="1600" i="1" dirty="0" smtClean="0"/>
              <a:t>Priority 1</a:t>
            </a:r>
            <a:r>
              <a:rPr lang="en-GB" sz="1600" dirty="0" smtClean="0"/>
              <a:t>: Innovation and the knowledge economy; Sub-theme: Innovation, research and technology development</a:t>
            </a:r>
          </a:p>
          <a:p>
            <a:pPr>
              <a:buFont typeface="Arial" pitchFamily="34" charset="0"/>
              <a:buChar char="•"/>
            </a:pPr>
            <a:r>
              <a:rPr lang="en-GB" sz="1600" dirty="0" smtClean="0"/>
              <a:t>11 partners in total , Jan 2012- June 2014</a:t>
            </a:r>
            <a:endParaRPr lang="en-IE" sz="1600" dirty="0" smtClean="0"/>
          </a:p>
        </p:txBody>
      </p:sp>
      <p:pic>
        <p:nvPicPr>
          <p:cNvPr id="4" name="Picture 3" descr="INTERREG_IVC_LOGO_slogan"/>
          <p:cNvPicPr/>
          <p:nvPr/>
        </p:nvPicPr>
        <p:blipFill>
          <a:blip r:embed="rId3" cstate="print">
            <a:duotone>
              <a:schemeClr val="accent2">
                <a:shade val="45000"/>
                <a:satMod val="135000"/>
              </a:schemeClr>
              <a:prstClr val="white"/>
            </a:duotone>
          </a:blip>
          <a:srcRect/>
          <a:stretch>
            <a:fillRect/>
          </a:stretch>
        </p:blipFill>
        <p:spPr bwMode="auto">
          <a:xfrm>
            <a:off x="0" y="2819400"/>
            <a:ext cx="1600200" cy="771525"/>
          </a:xfrm>
          <a:prstGeom prst="rect">
            <a:avLst/>
          </a:prstGeom>
          <a:solidFill>
            <a:schemeClr val="accent1">
              <a:lumMod val="40000"/>
              <a:lumOff val="60000"/>
            </a:schemeClr>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8686800" cy="3508653"/>
          </a:xfrm>
          <a:prstGeom prst="rect">
            <a:avLst/>
          </a:prstGeom>
        </p:spPr>
        <p:txBody>
          <a:bodyPr wrap="square">
            <a:spAutoFit/>
          </a:bodyPr>
          <a:lstStyle/>
          <a:p>
            <a:pPr fontAlgn="base"/>
            <a:r>
              <a:rPr lang="en-IE" b="1" dirty="0" smtClean="0">
                <a:solidFill>
                  <a:schemeClr val="tx2">
                    <a:lumMod val="60000"/>
                    <a:lumOff val="40000"/>
                  </a:schemeClr>
                </a:solidFill>
              </a:rPr>
              <a:t>Knowledge Transfer </a:t>
            </a:r>
            <a:r>
              <a:rPr lang="en-IE" dirty="0" smtClean="0"/>
              <a:t>recognized by European Union as key tool for boosting innovation </a:t>
            </a:r>
            <a:br>
              <a:rPr lang="en-IE" dirty="0" smtClean="0"/>
            </a:br>
            <a:r>
              <a:rPr lang="en-IE" dirty="0" smtClean="0"/>
              <a:t>and competitiveness across Europe.  </a:t>
            </a:r>
            <a:br>
              <a:rPr lang="en-IE" dirty="0" smtClean="0"/>
            </a:br>
            <a:r>
              <a:rPr lang="en-IE" sz="1400" dirty="0" smtClean="0"/>
              <a:t>(see ‘</a:t>
            </a:r>
            <a:r>
              <a:rPr lang="en-IE" sz="1400" i="1" dirty="0" smtClean="0"/>
              <a:t>Improving knowledge transfer between research institutions </a:t>
            </a:r>
            <a:br>
              <a:rPr lang="en-IE" sz="1400" i="1" dirty="0" smtClean="0"/>
            </a:br>
            <a:r>
              <a:rPr lang="en-IE" sz="1400" i="1" dirty="0" smtClean="0"/>
              <a:t>and industry across Europe, European Commission’, 2007)</a:t>
            </a:r>
          </a:p>
          <a:p>
            <a:pPr fontAlgn="base"/>
            <a:endParaRPr lang="en-IE" sz="1400" dirty="0" smtClean="0"/>
          </a:p>
          <a:p>
            <a:r>
              <a:rPr lang="en-IE" dirty="0" smtClean="0"/>
              <a:t>KTFORCE aims to </a:t>
            </a:r>
            <a:r>
              <a:rPr lang="en-IE" b="1" dirty="0" smtClean="0">
                <a:solidFill>
                  <a:schemeClr val="tx2">
                    <a:lumMod val="60000"/>
                    <a:lumOff val="40000"/>
                  </a:schemeClr>
                </a:solidFill>
              </a:rPr>
              <a:t>investigate </a:t>
            </a:r>
            <a:r>
              <a:rPr lang="en-IE" dirty="0" smtClean="0"/>
              <a:t>both innovation policies and knowledge transfer practices in the partner regions, so that a set of strategic recommendations for future design of innovation policies and implementation of KT practices can be applied.</a:t>
            </a:r>
          </a:p>
          <a:p>
            <a:endParaRPr lang="en-IE" dirty="0" smtClean="0"/>
          </a:p>
          <a:p>
            <a:pPr fontAlgn="base"/>
            <a:r>
              <a:rPr lang="en-IE" dirty="0" smtClean="0"/>
              <a:t>To achieve this, project focuses on 3 key KT areas: </a:t>
            </a:r>
          </a:p>
          <a:p>
            <a:pPr fontAlgn="base">
              <a:buFont typeface="Wingdings" pitchFamily="2" charset="2"/>
              <a:buChar char="q"/>
            </a:pPr>
            <a:r>
              <a:rPr lang="en-IE" b="1" dirty="0" smtClean="0">
                <a:solidFill>
                  <a:schemeClr val="tx2">
                    <a:lumMod val="60000"/>
                    <a:lumOff val="40000"/>
                  </a:schemeClr>
                </a:solidFill>
              </a:rPr>
              <a:t>Technology licensing</a:t>
            </a:r>
            <a:r>
              <a:rPr lang="en-IE" dirty="0" smtClean="0">
                <a:solidFill>
                  <a:schemeClr val="tx2">
                    <a:lumMod val="60000"/>
                    <a:lumOff val="40000"/>
                  </a:schemeClr>
                </a:solidFill>
              </a:rPr>
              <a:t>; </a:t>
            </a:r>
          </a:p>
          <a:p>
            <a:pPr fontAlgn="base">
              <a:buFont typeface="Wingdings" pitchFamily="2" charset="2"/>
              <a:buChar char="q"/>
            </a:pPr>
            <a:r>
              <a:rPr lang="en-IE" b="1" dirty="0" smtClean="0">
                <a:solidFill>
                  <a:schemeClr val="tx2">
                    <a:lumMod val="60000"/>
                    <a:lumOff val="40000"/>
                  </a:schemeClr>
                </a:solidFill>
              </a:rPr>
              <a:t>Spin-off creation &amp; Entrepreneurship</a:t>
            </a:r>
            <a:r>
              <a:rPr lang="en-IE" dirty="0" smtClean="0">
                <a:solidFill>
                  <a:schemeClr val="tx2">
                    <a:lumMod val="60000"/>
                    <a:lumOff val="40000"/>
                  </a:schemeClr>
                </a:solidFill>
              </a:rPr>
              <a:t>; </a:t>
            </a:r>
          </a:p>
          <a:p>
            <a:pPr fontAlgn="base">
              <a:buFont typeface="Wingdings" pitchFamily="2" charset="2"/>
              <a:buChar char="q"/>
            </a:pPr>
            <a:r>
              <a:rPr lang="en-IE" b="1" dirty="0" smtClean="0">
                <a:solidFill>
                  <a:schemeClr val="tx2">
                    <a:lumMod val="60000"/>
                    <a:lumOff val="40000"/>
                  </a:schemeClr>
                </a:solidFill>
              </a:rPr>
              <a:t>University-Industry relations</a:t>
            </a:r>
            <a:r>
              <a:rPr lang="en-IE" dirty="0" smtClean="0">
                <a:solidFill>
                  <a:schemeClr val="tx2">
                    <a:lumMod val="60000"/>
                    <a:lumOff val="40000"/>
                  </a:schemeClr>
                </a:solidFill>
              </a:rPr>
              <a:t>. </a:t>
            </a:r>
            <a:endParaRPr lang="en-IE" dirty="0">
              <a:solidFill>
                <a:schemeClr val="tx2">
                  <a:lumMod val="60000"/>
                  <a:lumOff val="40000"/>
                </a:schemeClr>
              </a:solidFill>
            </a:endParaRPr>
          </a:p>
        </p:txBody>
      </p:sp>
      <p:sp>
        <p:nvSpPr>
          <p:cNvPr id="3" name="TextBox 2"/>
          <p:cNvSpPr txBox="1"/>
          <p:nvPr/>
        </p:nvSpPr>
        <p:spPr>
          <a:xfrm>
            <a:off x="6019800" y="6248400"/>
            <a:ext cx="2743200" cy="400110"/>
          </a:xfrm>
          <a:prstGeom prst="rect">
            <a:avLst/>
          </a:prstGeom>
          <a:noFill/>
        </p:spPr>
        <p:txBody>
          <a:bodyPr wrap="square" rtlCol="0">
            <a:spAutoFit/>
          </a:bodyPr>
          <a:lstStyle/>
          <a:p>
            <a:pPr algn="ctr"/>
            <a:r>
              <a:rPr lang="en-IE" sz="2000" b="1" dirty="0" smtClean="0"/>
              <a:t>KT Force Project</a:t>
            </a:r>
            <a:endParaRPr lang="en-IE"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296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28343"/>
            <a:ext cx="6324600" cy="4247317"/>
          </a:xfrm>
          <a:prstGeom prst="rect">
            <a:avLst/>
          </a:prstGeom>
        </p:spPr>
        <p:txBody>
          <a:bodyPr wrap="square">
            <a:spAutoFit/>
          </a:bodyPr>
          <a:lstStyle/>
          <a:p>
            <a:r>
              <a:rPr lang="en-IE" b="1" dirty="0" smtClean="0">
                <a:solidFill>
                  <a:srgbClr val="00B050"/>
                </a:solidFill>
              </a:rPr>
              <a:t>Deficiency</a:t>
            </a:r>
          </a:p>
          <a:p>
            <a:endParaRPr lang="en-IE" dirty="0" smtClean="0"/>
          </a:p>
          <a:p>
            <a:r>
              <a:rPr lang="en-IE" dirty="0" smtClean="0"/>
              <a:t>Policy is </a:t>
            </a:r>
            <a:r>
              <a:rPr lang="en-IE" b="1" i="1" dirty="0" smtClean="0">
                <a:solidFill>
                  <a:srgbClr val="FF0000"/>
                </a:solidFill>
              </a:rPr>
              <a:t>centralised</a:t>
            </a:r>
            <a:r>
              <a:rPr lang="en-IE" dirty="0" smtClean="0"/>
              <a:t>, driven by national government</a:t>
            </a:r>
          </a:p>
          <a:p>
            <a:endParaRPr lang="en-IE" dirty="0" smtClean="0"/>
          </a:p>
          <a:p>
            <a:r>
              <a:rPr lang="en-IE" dirty="0" smtClean="0"/>
              <a:t>Policy context and framework is clear, but …</a:t>
            </a:r>
          </a:p>
          <a:p>
            <a:pPr algn="r"/>
            <a:r>
              <a:rPr lang="en-IE" dirty="0" smtClean="0"/>
              <a:t>   	</a:t>
            </a:r>
            <a:r>
              <a:rPr lang="en-IE" b="1" dirty="0" smtClean="0">
                <a:solidFill>
                  <a:schemeClr val="tx2">
                    <a:lumMod val="60000"/>
                    <a:lumOff val="40000"/>
                  </a:schemeClr>
                </a:solidFill>
              </a:rPr>
              <a:t>“less clear is role of regional development and in particular imbalances between different  regions”, </a:t>
            </a:r>
            <a:br>
              <a:rPr lang="en-IE" b="1" dirty="0" smtClean="0">
                <a:solidFill>
                  <a:schemeClr val="tx2">
                    <a:lumMod val="60000"/>
                    <a:lumOff val="40000"/>
                  </a:schemeClr>
                </a:solidFill>
              </a:rPr>
            </a:br>
            <a:r>
              <a:rPr lang="en-IE" b="1" dirty="0" smtClean="0">
                <a:solidFill>
                  <a:schemeClr val="tx2">
                    <a:lumMod val="60000"/>
                    <a:lumOff val="40000"/>
                  </a:schemeClr>
                </a:solidFill>
              </a:rPr>
              <a:t>“ a deficiency in the national innovation policy that should be addressed as a matter of priority” </a:t>
            </a:r>
            <a:r>
              <a:rPr lang="en-IE" dirty="0" smtClean="0"/>
              <a:t/>
            </a:r>
            <a:br>
              <a:rPr lang="en-IE" dirty="0" smtClean="0"/>
            </a:br>
            <a:r>
              <a:rPr lang="en-IE" dirty="0" smtClean="0"/>
              <a:t>	</a:t>
            </a:r>
            <a:r>
              <a:rPr lang="en-IE" i="1" dirty="0" smtClean="0"/>
              <a:t>(BMW Audit of Innovation System, 2011)</a:t>
            </a:r>
          </a:p>
          <a:p>
            <a:endParaRPr lang="en-IE" dirty="0" smtClean="0"/>
          </a:p>
          <a:p>
            <a:r>
              <a:rPr lang="en-IE" dirty="0" smtClean="0"/>
              <a:t>Little or no spatial or regional emphasis </a:t>
            </a:r>
            <a:br>
              <a:rPr lang="en-IE" dirty="0" smtClean="0"/>
            </a:br>
            <a:r>
              <a:rPr lang="en-IE" b="1" dirty="0" smtClean="0">
                <a:solidFill>
                  <a:srgbClr val="FF0000"/>
                </a:solidFill>
              </a:rPr>
              <a:t>“deficient in recognition of role of regions innovation systems as a complement to national innovation system”</a:t>
            </a:r>
          </a:p>
          <a:p>
            <a:r>
              <a:rPr lang="en-IE" dirty="0" smtClean="0"/>
              <a:t>No defined or specific policy unique to South East region,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914400"/>
          <a:ext cx="66294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14400" y="457200"/>
            <a:ext cx="4495800" cy="646331"/>
          </a:xfrm>
          <a:prstGeom prst="rect">
            <a:avLst/>
          </a:prstGeom>
          <a:noFill/>
        </p:spPr>
        <p:txBody>
          <a:bodyPr wrap="square" rtlCol="0">
            <a:spAutoFit/>
          </a:bodyPr>
          <a:lstStyle/>
          <a:p>
            <a:r>
              <a:rPr lang="en-IE" b="1" dirty="0" smtClean="0">
                <a:solidFill>
                  <a:srgbClr val="FF0000"/>
                </a:solidFill>
              </a:rPr>
              <a:t>In practical terms, KTForce proposes</a:t>
            </a:r>
            <a:r>
              <a:rPr lang="en-IE" dirty="0" smtClean="0">
                <a:solidFill>
                  <a:srgbClr val="FF0000"/>
                </a:solidFill>
              </a:rPr>
              <a:t>:</a:t>
            </a:r>
            <a:endParaRPr lang="en-IE" dirty="0" smtClean="0"/>
          </a:p>
          <a:p>
            <a:endParaRPr lang="en-IE" dirty="0"/>
          </a:p>
        </p:txBody>
      </p:sp>
      <p:pic>
        <p:nvPicPr>
          <p:cNvPr id="4" name="Picture 2" descr="I:\SERA\Projects &amp; initiatives\EU-other\KTForce\Communications &amp; dissemination\KTFORCE_final logo.JPG"/>
          <p:cNvPicPr>
            <a:picLocks noChangeAspect="1" noChangeArrowheads="1"/>
          </p:cNvPicPr>
          <p:nvPr/>
        </p:nvPicPr>
        <p:blipFill>
          <a:blip r:embed="rId7" cstate="print"/>
          <a:srcRect/>
          <a:stretch>
            <a:fillRect/>
          </a:stretch>
        </p:blipFill>
        <p:spPr bwMode="auto">
          <a:xfrm>
            <a:off x="6624288" y="76201"/>
            <a:ext cx="1986312"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6477000" cy="6524863"/>
          </a:xfrm>
          <a:prstGeom prst="rect">
            <a:avLst/>
          </a:prstGeom>
          <a:noFill/>
        </p:spPr>
        <p:txBody>
          <a:bodyPr wrap="square" rtlCol="0">
            <a:spAutoFit/>
          </a:bodyPr>
          <a:lstStyle/>
          <a:p>
            <a:r>
              <a:rPr lang="en-IE" sz="2800" b="1" dirty="0" smtClean="0"/>
              <a:t>Agenda</a:t>
            </a:r>
          </a:p>
          <a:p>
            <a:endParaRPr lang="en-IE" sz="2800" dirty="0" smtClean="0"/>
          </a:p>
          <a:p>
            <a:pPr>
              <a:buFont typeface="Arial" pitchFamily="34" charset="0"/>
              <a:buChar char="•"/>
            </a:pPr>
            <a:r>
              <a:rPr lang="en-IE" sz="2800" dirty="0" smtClean="0"/>
              <a:t>South-East socio-economic</a:t>
            </a:r>
          </a:p>
          <a:p>
            <a:pPr>
              <a:buFont typeface="Arial" pitchFamily="34" charset="0"/>
              <a:buChar char="•"/>
            </a:pPr>
            <a:r>
              <a:rPr lang="en-IE" sz="2800" dirty="0" smtClean="0"/>
              <a:t>Innovation activity</a:t>
            </a:r>
          </a:p>
          <a:p>
            <a:pPr>
              <a:buFont typeface="Arial" pitchFamily="34" charset="0"/>
              <a:buChar char="•"/>
            </a:pPr>
            <a:r>
              <a:rPr lang="en-IE" sz="2800" dirty="0" smtClean="0"/>
              <a:t>KTForce Project</a:t>
            </a:r>
          </a:p>
          <a:p>
            <a:pPr>
              <a:buFont typeface="Arial" pitchFamily="34" charset="0"/>
              <a:buChar char="•"/>
            </a:pPr>
            <a:r>
              <a:rPr lang="en-IE" sz="2800" dirty="0" smtClean="0"/>
              <a:t>KT Force – towards innovative regions</a:t>
            </a:r>
          </a:p>
          <a:p>
            <a:r>
              <a:rPr lang="en-IE" sz="2800" b="1" dirty="0" smtClean="0">
                <a:solidFill>
                  <a:schemeClr val="tx2">
                    <a:lumMod val="60000"/>
                    <a:lumOff val="40000"/>
                  </a:schemeClr>
                </a:solidFill>
              </a:rPr>
              <a:t>__________________________________</a:t>
            </a:r>
          </a:p>
          <a:p>
            <a:endParaRPr lang="en-IE" sz="2800" b="1" dirty="0" smtClean="0">
              <a:solidFill>
                <a:schemeClr val="tx2">
                  <a:lumMod val="60000"/>
                  <a:lumOff val="40000"/>
                </a:schemeClr>
              </a:solidFill>
            </a:endParaRPr>
          </a:p>
          <a:p>
            <a:pPr algn="r">
              <a:buFont typeface="Arial" pitchFamily="34" charset="0"/>
              <a:buChar char="•"/>
            </a:pPr>
            <a:r>
              <a:rPr lang="en-IE" sz="2800" dirty="0" smtClean="0"/>
              <a:t>Where we are – scenario 0</a:t>
            </a:r>
          </a:p>
          <a:p>
            <a:pPr algn="r">
              <a:buFont typeface="Arial" pitchFamily="34" charset="0"/>
              <a:buChar char="•"/>
            </a:pPr>
            <a:r>
              <a:rPr lang="en-IE" sz="2800" dirty="0" smtClean="0"/>
              <a:t>What is the project telling us, </a:t>
            </a:r>
          </a:p>
          <a:p>
            <a:pPr algn="r"/>
            <a:r>
              <a:rPr lang="en-IE" sz="2800" dirty="0" smtClean="0"/>
              <a:t> - other regions</a:t>
            </a:r>
          </a:p>
          <a:p>
            <a:pPr algn="r">
              <a:buFont typeface="Arial" pitchFamily="34" charset="0"/>
              <a:buChar char="•"/>
            </a:pPr>
            <a:r>
              <a:rPr lang="en-IE" sz="2800" dirty="0" smtClean="0"/>
              <a:t>What we are hoping to achieve </a:t>
            </a:r>
          </a:p>
          <a:p>
            <a:pPr algn="r">
              <a:buFont typeface="Arial" pitchFamily="34" charset="0"/>
              <a:buChar char="•"/>
            </a:pPr>
            <a:r>
              <a:rPr lang="en-IE" sz="2800" dirty="0" smtClean="0"/>
              <a:t>Some conclusions</a:t>
            </a:r>
          </a:p>
          <a:p>
            <a:endParaRPr lang="en-IE" dirty="0" smtClean="0"/>
          </a:p>
          <a:p>
            <a:endParaRPr lang="en-IE" dirty="0" smtClean="0"/>
          </a:p>
          <a:p>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86868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05000"/>
            <a:ext cx="6477000"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fontAlgn="base"/>
            <a:endParaRPr lang="en-IE" dirty="0" smtClean="0"/>
          </a:p>
          <a:p>
            <a:pPr algn="ctr" fontAlgn="base"/>
            <a:r>
              <a:rPr lang="en-IE" dirty="0" smtClean="0"/>
              <a:t> </a:t>
            </a:r>
            <a:r>
              <a:rPr lang="en-IE" sz="2000" b="1" dirty="0" smtClean="0"/>
              <a:t>The main expected </a:t>
            </a:r>
            <a:r>
              <a:rPr lang="en-IE" sz="2000" b="1" u="sng" dirty="0" smtClean="0"/>
              <a:t>result</a:t>
            </a:r>
            <a:r>
              <a:rPr lang="en-IE" sz="2000" b="1" dirty="0" smtClean="0"/>
              <a:t> is the </a:t>
            </a:r>
          </a:p>
          <a:p>
            <a:pPr algn="ctr" fontAlgn="base">
              <a:buFont typeface="Arial" pitchFamily="34" charset="0"/>
              <a:buChar char="•"/>
            </a:pPr>
            <a:r>
              <a:rPr lang="en-IE" sz="2000" b="1" dirty="0" smtClean="0"/>
              <a:t>improvement of local and regional innovation policies focusing on KT, </a:t>
            </a:r>
          </a:p>
          <a:p>
            <a:pPr algn="ctr" fontAlgn="base">
              <a:buFont typeface="Arial" pitchFamily="34" charset="0"/>
              <a:buChar char="•"/>
            </a:pPr>
            <a:r>
              <a:rPr lang="en-IE" sz="2000" b="1" dirty="0" smtClean="0"/>
              <a:t>development of an implementation plan of selected policies in each partner region and presented via an interactive database web tool, </a:t>
            </a:r>
          </a:p>
          <a:p>
            <a:pPr algn="ctr" fontAlgn="base">
              <a:buFont typeface="Arial" pitchFamily="34" charset="0"/>
              <a:buChar char="•"/>
            </a:pPr>
            <a:r>
              <a:rPr lang="en-IE" sz="2000" b="1" dirty="0" smtClean="0"/>
              <a:t>the results planned by KT FORCE to positively impact on the definition of innovation policies focusing on Knowledge Transfer in Europe.</a:t>
            </a:r>
          </a:p>
          <a:p>
            <a:pPr fontAlgn="base"/>
            <a:endParaRPr lang="en-IE" dirty="0" smtClean="0"/>
          </a:p>
        </p:txBody>
      </p:sp>
      <p:pic>
        <p:nvPicPr>
          <p:cNvPr id="4" name="Picture 2" descr="I:\SERA\Projects &amp; initiatives\EU-other\KTForce\Communications &amp; dissemination\KTFORCE_final logo.JPG"/>
          <p:cNvPicPr>
            <a:picLocks noChangeAspect="1" noChangeArrowheads="1"/>
          </p:cNvPicPr>
          <p:nvPr/>
        </p:nvPicPr>
        <p:blipFill>
          <a:blip r:embed="rId3" cstate="print"/>
          <a:srcRect/>
          <a:stretch>
            <a:fillRect/>
          </a:stretch>
        </p:blipFill>
        <p:spPr bwMode="auto">
          <a:xfrm>
            <a:off x="6019800" y="5410200"/>
            <a:ext cx="2714624" cy="1447800"/>
          </a:xfrm>
          <a:prstGeom prst="rect">
            <a:avLst/>
          </a:prstGeom>
          <a:noFill/>
        </p:spPr>
      </p:pic>
      <p:sp>
        <p:nvSpPr>
          <p:cNvPr id="5" name="TextBox 4"/>
          <p:cNvSpPr txBox="1"/>
          <p:nvPr/>
        </p:nvSpPr>
        <p:spPr>
          <a:xfrm>
            <a:off x="609600" y="1066800"/>
            <a:ext cx="6477000" cy="461665"/>
          </a:xfrm>
          <a:prstGeom prst="rect">
            <a:avLst/>
          </a:prstGeom>
          <a:noFill/>
        </p:spPr>
        <p:txBody>
          <a:bodyPr wrap="square" rtlCol="0">
            <a:spAutoFit/>
          </a:bodyPr>
          <a:lstStyle/>
          <a:p>
            <a:r>
              <a:rPr lang="en-IE" sz="2400" b="1" dirty="0" smtClean="0">
                <a:solidFill>
                  <a:schemeClr val="tx2">
                    <a:lumMod val="60000"/>
                    <a:lumOff val="40000"/>
                  </a:schemeClr>
                </a:solidFill>
              </a:rPr>
              <a:t>KT Force – towards more innovative regions</a:t>
            </a:r>
            <a:endParaRPr lang="en-IE" sz="2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GB" b="1" i="1" dirty="0" smtClean="0">
                <a:solidFill>
                  <a:schemeClr val="tx2"/>
                </a:solidFill>
              </a:rPr>
              <a:t>Scenario 0</a:t>
            </a:r>
            <a:endParaRPr lang="en-GB" b="1" i="1" dirty="0">
              <a:solidFill>
                <a:schemeClr val="tx2"/>
              </a:solidFill>
            </a:endParaRPr>
          </a:p>
        </p:txBody>
      </p:sp>
      <p:sp>
        <p:nvSpPr>
          <p:cNvPr id="3" name="Rectangle 2"/>
          <p:cNvSpPr/>
          <p:nvPr/>
        </p:nvSpPr>
        <p:spPr>
          <a:xfrm>
            <a:off x="243281" y="713532"/>
            <a:ext cx="8534400" cy="2185214"/>
          </a:xfrm>
          <a:prstGeom prst="rect">
            <a:avLst/>
          </a:prstGeom>
        </p:spPr>
        <p:txBody>
          <a:bodyPr wrap="square">
            <a:spAutoFit/>
          </a:bodyPr>
          <a:lstStyle/>
          <a:p>
            <a:pPr algn="ctr"/>
            <a:r>
              <a:rPr lang="en-IE" sz="1600" dirty="0"/>
              <a:t>Each region’s scenario 0 and the future scenario are based on TFP analysis and innovation indicators from the EU Innovation Scoreboard and </a:t>
            </a:r>
            <a:r>
              <a:rPr lang="en-IE" sz="1600" dirty="0" smtClean="0"/>
              <a:t>Eurostat</a:t>
            </a:r>
          </a:p>
          <a:p>
            <a:endParaRPr lang="en-IE" sz="1600" dirty="0"/>
          </a:p>
          <a:p>
            <a:endParaRPr lang="en-IE" sz="1600" dirty="0" smtClean="0"/>
          </a:p>
          <a:p>
            <a:endParaRPr lang="en-GB" dirty="0"/>
          </a:p>
          <a:p>
            <a:endParaRPr lang="en-GB" dirty="0" smtClean="0"/>
          </a:p>
          <a:p>
            <a:endParaRPr lang="en-GB" dirty="0"/>
          </a:p>
          <a:p>
            <a:r>
              <a:rPr lang="en-IE" dirty="0"/>
              <a:t> </a:t>
            </a:r>
            <a:endParaRPr lang="en-GB" dirty="0"/>
          </a:p>
        </p:txBody>
      </p:sp>
      <p:sp>
        <p:nvSpPr>
          <p:cNvPr id="5" name="TextBox 4"/>
          <p:cNvSpPr txBox="1"/>
          <p:nvPr/>
        </p:nvSpPr>
        <p:spPr>
          <a:xfrm>
            <a:off x="4495800" y="2996052"/>
            <a:ext cx="184731" cy="369332"/>
          </a:xfrm>
          <a:prstGeom prst="rect">
            <a:avLst/>
          </a:prstGeom>
          <a:noFill/>
        </p:spPr>
        <p:txBody>
          <a:bodyPr wrap="none" rtlCol="0">
            <a:spAutoFit/>
          </a:bodyPr>
          <a:lstStyle/>
          <a:p>
            <a:endParaRPr lang="en-GB" dirty="0"/>
          </a:p>
        </p:txBody>
      </p:sp>
      <p:sp>
        <p:nvSpPr>
          <p:cNvPr id="6" name="TextBox 5"/>
          <p:cNvSpPr txBox="1"/>
          <p:nvPr/>
        </p:nvSpPr>
        <p:spPr>
          <a:xfrm>
            <a:off x="2752250" y="2438400"/>
            <a:ext cx="3733799" cy="646331"/>
          </a:xfrm>
          <a:prstGeom prst="rect">
            <a:avLst/>
          </a:prstGeom>
          <a:solidFill>
            <a:schemeClr val="accent1"/>
          </a:solidFill>
          <a:ln>
            <a:solidFill>
              <a:schemeClr val="accent1"/>
            </a:solidFill>
          </a:ln>
        </p:spPr>
        <p:txBody>
          <a:bodyPr wrap="square" rtlCol="0">
            <a:spAutoFit/>
          </a:bodyPr>
          <a:lstStyle/>
          <a:p>
            <a:pPr algn="ctr"/>
            <a:r>
              <a:rPr lang="en-GB" dirty="0" smtClean="0"/>
              <a:t>Scenario 0</a:t>
            </a:r>
          </a:p>
          <a:p>
            <a:pPr algn="ctr"/>
            <a:r>
              <a:rPr lang="en-GB" dirty="0" smtClean="0"/>
              <a:t>Where the Region “IS”</a:t>
            </a:r>
            <a:endParaRPr lang="en-GB" dirty="0"/>
          </a:p>
        </p:txBody>
      </p:sp>
      <p:sp>
        <p:nvSpPr>
          <p:cNvPr id="7" name="TextBox 6"/>
          <p:cNvSpPr txBox="1"/>
          <p:nvPr/>
        </p:nvSpPr>
        <p:spPr>
          <a:xfrm>
            <a:off x="4619150" y="1422550"/>
            <a:ext cx="2587568" cy="338554"/>
          </a:xfrm>
          <a:prstGeom prst="rect">
            <a:avLst/>
          </a:prstGeom>
          <a:solidFill>
            <a:schemeClr val="accent1"/>
          </a:solidFill>
        </p:spPr>
        <p:txBody>
          <a:bodyPr wrap="none" rtlCol="0">
            <a:spAutoFit/>
          </a:bodyPr>
          <a:lstStyle/>
          <a:p>
            <a:pPr algn="ctr"/>
            <a:r>
              <a:rPr lang="en-GB" sz="1600" dirty="0" smtClean="0"/>
              <a:t>Total Factor Productivity</a:t>
            </a:r>
            <a:endParaRPr lang="en-GB" sz="1600" dirty="0"/>
          </a:p>
        </p:txBody>
      </p:sp>
      <p:sp>
        <p:nvSpPr>
          <p:cNvPr id="8" name="TextBox 7"/>
          <p:cNvSpPr txBox="1"/>
          <p:nvPr/>
        </p:nvSpPr>
        <p:spPr>
          <a:xfrm>
            <a:off x="1966519" y="1422550"/>
            <a:ext cx="2590800" cy="338554"/>
          </a:xfrm>
          <a:prstGeom prst="rect">
            <a:avLst/>
          </a:prstGeom>
          <a:solidFill>
            <a:schemeClr val="accent1"/>
          </a:solidFill>
        </p:spPr>
        <p:txBody>
          <a:bodyPr wrap="square" rtlCol="0">
            <a:spAutoFit/>
          </a:bodyPr>
          <a:lstStyle/>
          <a:p>
            <a:pPr algn="ctr"/>
            <a:r>
              <a:rPr lang="en-GB" sz="1600" dirty="0" smtClean="0"/>
              <a:t>Innovation Indicators </a:t>
            </a:r>
            <a:endParaRPr lang="en-GB" sz="1600" dirty="0"/>
          </a:p>
        </p:txBody>
      </p:sp>
      <p:cxnSp>
        <p:nvCxnSpPr>
          <p:cNvPr id="14" name="Straight Arrow Connector 13"/>
          <p:cNvCxnSpPr/>
          <p:nvPr/>
        </p:nvCxnSpPr>
        <p:spPr>
          <a:xfrm>
            <a:off x="3511491" y="1846046"/>
            <a:ext cx="6291" cy="51615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56976" y="1861367"/>
            <a:ext cx="0" cy="50083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0050" y="3180718"/>
            <a:ext cx="8458200" cy="830997"/>
          </a:xfrm>
          <a:prstGeom prst="rect">
            <a:avLst/>
          </a:prstGeom>
        </p:spPr>
        <p:txBody>
          <a:bodyPr wrap="square">
            <a:spAutoFit/>
          </a:bodyPr>
          <a:lstStyle/>
          <a:p>
            <a:r>
              <a:rPr lang="en-IE" sz="1600" dirty="0"/>
              <a:t>The scenario 0 and the future scenarios are based on the analysis of the Total Factor Productivity. Therefore in general practices and policies which affect positively the indicators should be implemented and form the basis of each regions future scenario </a:t>
            </a:r>
            <a:endParaRPr lang="en-GB" sz="1600" dirty="0"/>
          </a:p>
        </p:txBody>
      </p:sp>
      <p:sp>
        <p:nvSpPr>
          <p:cNvPr id="18" name="Oval 2"/>
          <p:cNvSpPr>
            <a:spLocks noChangeArrowheads="1"/>
          </p:cNvSpPr>
          <p:nvPr/>
        </p:nvSpPr>
        <p:spPr bwMode="auto">
          <a:xfrm>
            <a:off x="395643" y="4171950"/>
            <a:ext cx="187642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000" b="1" i="0" u="none" strike="noStrike" cap="none" normalizeH="0" baseline="0" dirty="0" smtClean="0">
                <a:ln>
                  <a:noFill/>
                </a:ln>
                <a:solidFill>
                  <a:srgbClr val="1F497D"/>
                </a:solidFill>
                <a:effectLst/>
                <a:latin typeface="Calibri" pitchFamily="34" charset="0"/>
                <a:cs typeface="Arial" pitchFamily="34" charset="0"/>
              </a:rPr>
              <a:t>Practices and Policies which affect positively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3"/>
          <p:cNvSpPr>
            <a:spLocks noChangeArrowheads="1"/>
          </p:cNvSpPr>
          <p:nvPr/>
        </p:nvSpPr>
        <p:spPr bwMode="auto">
          <a:xfrm>
            <a:off x="2471262" y="4391024"/>
            <a:ext cx="561975" cy="371475"/>
          </a:xfrm>
          <a:prstGeom prst="rightArrow">
            <a:avLst>
              <a:gd name="adj1" fmla="val 50000"/>
              <a:gd name="adj2" fmla="val 37821"/>
            </a:avLst>
          </a:prstGeom>
          <a:solidFill>
            <a:srgbClr val="FFFFFF"/>
          </a:solidFill>
          <a:ln w="76200">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4"/>
          <p:cNvSpPr>
            <a:spLocks noChangeArrowheads="1"/>
          </p:cNvSpPr>
          <p:nvPr/>
        </p:nvSpPr>
        <p:spPr bwMode="auto">
          <a:xfrm>
            <a:off x="3487022" y="4233861"/>
            <a:ext cx="1238250" cy="685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800" b="1" i="0" u="none" strike="noStrike" cap="none" normalizeH="0" baseline="0" dirty="0" smtClean="0">
                <a:ln>
                  <a:noFill/>
                </a:ln>
                <a:solidFill>
                  <a:srgbClr val="1F497D"/>
                </a:solidFill>
                <a:effectLst/>
                <a:latin typeface="Calibri" pitchFamily="34" charset="0"/>
                <a:cs typeface="Arial" pitchFamily="34" charset="0"/>
              </a:rPr>
              <a:t>INDCIATORS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5"/>
          <p:cNvSpPr>
            <a:spLocks noChangeArrowheads="1"/>
          </p:cNvSpPr>
          <p:nvPr/>
        </p:nvSpPr>
        <p:spPr bwMode="auto">
          <a:xfrm>
            <a:off x="5289982" y="4416846"/>
            <a:ext cx="561975" cy="371475"/>
          </a:xfrm>
          <a:prstGeom prst="rightArrow">
            <a:avLst>
              <a:gd name="adj1" fmla="val 50000"/>
              <a:gd name="adj2" fmla="val 37821"/>
            </a:avLst>
          </a:prstGeom>
          <a:solidFill>
            <a:srgbClr val="FFFFFF"/>
          </a:solidFill>
          <a:ln w="76200">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Oval 6"/>
          <p:cNvSpPr>
            <a:spLocks noChangeArrowheads="1"/>
          </p:cNvSpPr>
          <p:nvPr/>
        </p:nvSpPr>
        <p:spPr bwMode="auto">
          <a:xfrm>
            <a:off x="6407440" y="4233861"/>
            <a:ext cx="212407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000" b="1" i="0" u="none" strike="noStrike" cap="none" normalizeH="0" baseline="0" dirty="0" smtClean="0">
                <a:ln>
                  <a:noFill/>
                </a:ln>
                <a:solidFill>
                  <a:srgbClr val="1F497D"/>
                </a:solidFill>
                <a:effectLst/>
                <a:latin typeface="Calibri" pitchFamily="34" charset="0"/>
                <a:cs typeface="Arial" pitchFamily="34" charset="0"/>
              </a:rPr>
              <a:t>TFP and thus the output level and economic growth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518719" y="5188593"/>
            <a:ext cx="8077199" cy="923330"/>
          </a:xfrm>
          <a:prstGeom prst="rect">
            <a:avLst/>
          </a:prstGeom>
        </p:spPr>
        <p:txBody>
          <a:bodyPr wrap="square">
            <a:spAutoFit/>
          </a:bodyPr>
          <a:lstStyle/>
          <a:p>
            <a:pPr algn="just"/>
            <a:r>
              <a:rPr lang="en-IE" dirty="0"/>
              <a:t>The selected indicators are measures that are associated with the areas of focus of the KT Force project namely, technology licensing, spin-off creation and entrepreneurship and university-industry relations.</a:t>
            </a:r>
            <a:endParaRPr lang="en-GB" dirty="0"/>
          </a:p>
        </p:txBody>
      </p:sp>
    </p:spTree>
    <p:extLst>
      <p:ext uri="{BB962C8B-B14F-4D97-AF65-F5344CB8AC3E}">
        <p14:creationId xmlns:p14="http://schemas.microsoft.com/office/powerpoint/2010/main" val="957865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GB" b="1" i="1" dirty="0" smtClean="0">
                <a:solidFill>
                  <a:schemeClr val="tx2"/>
                </a:solidFill>
              </a:rPr>
              <a:t>Innovation Indicator Examples</a:t>
            </a:r>
            <a:endParaRPr lang="en-GB" b="1" i="1" dirty="0">
              <a:solidFill>
                <a:schemeClr val="tx2"/>
              </a:solidFill>
            </a:endParaRPr>
          </a:p>
        </p:txBody>
      </p:sp>
      <p:sp>
        <p:nvSpPr>
          <p:cNvPr id="3" name="Rectangle 2"/>
          <p:cNvSpPr/>
          <p:nvPr/>
        </p:nvSpPr>
        <p:spPr>
          <a:xfrm>
            <a:off x="304800" y="1143000"/>
            <a:ext cx="8610600" cy="4770537"/>
          </a:xfrm>
          <a:prstGeom prst="rect">
            <a:avLst/>
          </a:prstGeom>
        </p:spPr>
        <p:txBody>
          <a:bodyPr wrap="square">
            <a:spAutoFit/>
          </a:bodyPr>
          <a:lstStyle/>
          <a:p>
            <a:pPr marL="285750" indent="-285750">
              <a:buFont typeface="Wingdings" panose="05000000000000000000" pitchFamily="2" charset="2"/>
              <a:buChar char="§"/>
            </a:pPr>
            <a:r>
              <a:rPr lang="en-IE" sz="1600" dirty="0"/>
              <a:t>Sales of new to market and new to firm innovation as a % of turnover </a:t>
            </a:r>
            <a:endParaRPr lang="en-GB" sz="1600" dirty="0"/>
          </a:p>
          <a:p>
            <a:pPr marL="285750" indent="-285750">
              <a:buFont typeface="Wingdings" panose="05000000000000000000" pitchFamily="2" charset="2"/>
              <a:buChar char="§"/>
            </a:pPr>
            <a:r>
              <a:rPr lang="en-IE" sz="1600" dirty="0"/>
              <a:t>Non R&amp;D innovation expenditure as % of turnover</a:t>
            </a:r>
            <a:endParaRPr lang="en-GB" sz="1600" dirty="0"/>
          </a:p>
          <a:p>
            <a:pPr marL="285750" indent="-285750">
              <a:buFont typeface="Wingdings" panose="05000000000000000000" pitchFamily="2" charset="2"/>
              <a:buChar char="§"/>
            </a:pPr>
            <a:r>
              <a:rPr lang="en-IE" sz="1600" dirty="0"/>
              <a:t>Knowledge-intensive services exports as % total of service exports</a:t>
            </a:r>
            <a:endParaRPr lang="en-GB" sz="1600" dirty="0"/>
          </a:p>
          <a:p>
            <a:pPr marL="285750" indent="-285750">
              <a:buFont typeface="Wingdings" panose="05000000000000000000" pitchFamily="2" charset="2"/>
              <a:buChar char="§"/>
            </a:pPr>
            <a:r>
              <a:rPr lang="en-IE" sz="1600" dirty="0"/>
              <a:t>Venture capital (early stage, expansion and replacement) as % of GDP</a:t>
            </a:r>
            <a:endParaRPr lang="en-GB" sz="1600" dirty="0"/>
          </a:p>
          <a:p>
            <a:pPr marL="285750" indent="-285750">
              <a:buFont typeface="Wingdings" panose="05000000000000000000" pitchFamily="2" charset="2"/>
              <a:buChar char="§"/>
            </a:pPr>
            <a:r>
              <a:rPr lang="en-IE" sz="1600" dirty="0"/>
              <a:t>SMEs introducing marketing or organisational innovation as % of SMEs </a:t>
            </a:r>
            <a:endParaRPr lang="en-GB" sz="1600" dirty="0"/>
          </a:p>
          <a:p>
            <a:pPr marL="285750" indent="-285750">
              <a:buFont typeface="Wingdings" panose="05000000000000000000" pitchFamily="2" charset="2"/>
              <a:buChar char="§"/>
            </a:pPr>
            <a:r>
              <a:rPr lang="en-IE" sz="1600" dirty="0"/>
              <a:t>Community designs per billion GDP (in PPS€)</a:t>
            </a:r>
            <a:endParaRPr lang="en-GB" sz="1600" dirty="0"/>
          </a:p>
          <a:p>
            <a:pPr marL="285750" indent="-285750">
              <a:buFont typeface="Wingdings" panose="05000000000000000000" pitchFamily="2" charset="2"/>
              <a:buChar char="§"/>
            </a:pPr>
            <a:r>
              <a:rPr lang="en-IE" sz="1600" dirty="0"/>
              <a:t>SMEs introducing product or process innovation as % of SMEs</a:t>
            </a:r>
            <a:endParaRPr lang="en-GB" sz="1600" dirty="0"/>
          </a:p>
          <a:p>
            <a:pPr marL="285750" indent="-285750">
              <a:buFont typeface="Wingdings" panose="05000000000000000000" pitchFamily="2" charset="2"/>
              <a:buChar char="§"/>
            </a:pPr>
            <a:r>
              <a:rPr lang="en-IE" sz="1600" dirty="0"/>
              <a:t>Medium and high-tech products as a % total of products exports</a:t>
            </a:r>
            <a:endParaRPr lang="en-GB" sz="1600" dirty="0"/>
          </a:p>
          <a:p>
            <a:pPr marL="285750" indent="-285750">
              <a:buFont typeface="Wingdings" panose="05000000000000000000" pitchFamily="2" charset="2"/>
              <a:buChar char="§"/>
            </a:pPr>
            <a:r>
              <a:rPr lang="en-IE" sz="1600" dirty="0"/>
              <a:t>SMEs innovating in-house as % of SMEs</a:t>
            </a:r>
            <a:endParaRPr lang="en-GB" sz="1600" dirty="0"/>
          </a:p>
          <a:p>
            <a:pPr marL="285750" indent="-285750">
              <a:buFont typeface="Wingdings" panose="05000000000000000000" pitchFamily="2" charset="2"/>
              <a:buChar char="§"/>
            </a:pPr>
            <a:r>
              <a:rPr lang="en-IE" sz="1600" dirty="0"/>
              <a:t>Innovative SMEs collaborating with others as % of SMEs</a:t>
            </a:r>
            <a:endParaRPr lang="en-GB" sz="1600" dirty="0"/>
          </a:p>
          <a:p>
            <a:pPr marL="285750" indent="-285750">
              <a:buFont typeface="Wingdings" panose="05000000000000000000" pitchFamily="2" charset="2"/>
              <a:buChar char="§"/>
            </a:pPr>
            <a:r>
              <a:rPr lang="en-IE" sz="1600" dirty="0"/>
              <a:t>PCT patent applications per billion GDP (in PPS€)</a:t>
            </a:r>
            <a:endParaRPr lang="en-GB" sz="1600" dirty="0"/>
          </a:p>
          <a:p>
            <a:pPr marL="285750" indent="-285750">
              <a:buFont typeface="Wingdings" panose="05000000000000000000" pitchFamily="2" charset="2"/>
              <a:buChar char="§"/>
            </a:pPr>
            <a:r>
              <a:rPr lang="en-IE" sz="1600" dirty="0"/>
              <a:t>PCT patent applications in societal challenges per billion (in PPS€) </a:t>
            </a:r>
            <a:endParaRPr lang="en-GB" sz="1600" dirty="0"/>
          </a:p>
          <a:p>
            <a:pPr marL="285750" indent="-285750">
              <a:buFont typeface="Wingdings" panose="05000000000000000000" pitchFamily="2" charset="2"/>
              <a:buChar char="§"/>
            </a:pPr>
            <a:r>
              <a:rPr lang="en-IE" sz="1600" dirty="0"/>
              <a:t>Percentage youth aged 20-24 having attained at least upper secondary level education</a:t>
            </a:r>
            <a:endParaRPr lang="en-GB" sz="1600" dirty="0"/>
          </a:p>
          <a:p>
            <a:pPr marL="285750" indent="-285750">
              <a:buFont typeface="Wingdings" panose="05000000000000000000" pitchFamily="2" charset="2"/>
              <a:buChar char="§"/>
            </a:pPr>
            <a:r>
              <a:rPr lang="en-IE" sz="1600" dirty="0"/>
              <a:t>License and patent revenues from aboard as % of GDP</a:t>
            </a:r>
            <a:endParaRPr lang="en-GB" sz="1600" dirty="0"/>
          </a:p>
          <a:p>
            <a:pPr marL="285750" indent="-285750">
              <a:buFont typeface="Wingdings" panose="05000000000000000000" pitchFamily="2" charset="2"/>
              <a:buChar char="§"/>
            </a:pPr>
            <a:r>
              <a:rPr lang="en-IE" sz="1600" dirty="0"/>
              <a:t>Community trademarks per billion GDP (in PPS€)</a:t>
            </a:r>
            <a:endParaRPr lang="en-GB" sz="1600" dirty="0"/>
          </a:p>
          <a:p>
            <a:pPr marL="285750" indent="-285750">
              <a:buFont typeface="Wingdings" panose="05000000000000000000" pitchFamily="2" charset="2"/>
              <a:buChar char="§"/>
            </a:pPr>
            <a:r>
              <a:rPr lang="en-IE" sz="1600" dirty="0"/>
              <a:t>Percentage population aged 30-34 having completed tertiary education</a:t>
            </a:r>
            <a:endParaRPr lang="en-GB" sz="1600" dirty="0"/>
          </a:p>
          <a:p>
            <a:pPr marL="285750" indent="-285750">
              <a:buFont typeface="Wingdings" panose="05000000000000000000" pitchFamily="2" charset="2"/>
              <a:buChar char="§"/>
            </a:pPr>
            <a:r>
              <a:rPr lang="en-IE" sz="1600" dirty="0"/>
              <a:t>New doctorate graduates (ISECD 6) per 1000 population aged 25-34</a:t>
            </a:r>
            <a:endParaRPr lang="en-GB" sz="1600" dirty="0"/>
          </a:p>
          <a:p>
            <a:pPr marL="285750" indent="-285750">
              <a:buFont typeface="Wingdings" panose="05000000000000000000" pitchFamily="2" charset="2"/>
              <a:buChar char="§"/>
            </a:pPr>
            <a:r>
              <a:rPr lang="en-IE" sz="1600" dirty="0"/>
              <a:t>Public R&amp;D expenditure as % of GDP</a:t>
            </a:r>
            <a:endParaRPr lang="en-GB" sz="1600" dirty="0"/>
          </a:p>
          <a:p>
            <a:pPr marL="285750" indent="-285750">
              <a:buFont typeface="Wingdings" panose="05000000000000000000" pitchFamily="2" charset="2"/>
              <a:buChar char="§"/>
            </a:pPr>
            <a:r>
              <a:rPr lang="en-IE" sz="1600" dirty="0"/>
              <a:t>Sales of new market and new o firm innovations as % turnover</a:t>
            </a:r>
            <a:endParaRPr lang="en-GB" sz="1600" dirty="0"/>
          </a:p>
        </p:txBody>
      </p:sp>
    </p:spTree>
    <p:extLst>
      <p:ext uri="{BB962C8B-B14F-4D97-AF65-F5344CB8AC3E}">
        <p14:creationId xmlns:p14="http://schemas.microsoft.com/office/powerpoint/2010/main" val="128744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b="1" i="1" dirty="0" smtClean="0">
                <a:solidFill>
                  <a:schemeClr val="tx2"/>
                </a:solidFill>
              </a:rPr>
              <a:t>Total Factor Productivity</a:t>
            </a:r>
            <a:endParaRPr lang="en-GB" b="1" i="1" dirty="0">
              <a:solidFill>
                <a:schemeClr val="tx2"/>
              </a:solidFill>
            </a:endParaRPr>
          </a:p>
        </p:txBody>
      </p:sp>
      <p:sp>
        <p:nvSpPr>
          <p:cNvPr id="3" name="Rectangle 2"/>
          <p:cNvSpPr/>
          <p:nvPr/>
        </p:nvSpPr>
        <p:spPr>
          <a:xfrm>
            <a:off x="609600" y="914400"/>
            <a:ext cx="8153400" cy="7017306"/>
          </a:xfrm>
          <a:prstGeom prst="rect">
            <a:avLst/>
          </a:prstGeom>
        </p:spPr>
        <p:txBody>
          <a:bodyPr wrap="square">
            <a:spAutoFit/>
          </a:bodyPr>
          <a:lstStyle/>
          <a:p>
            <a:pPr marL="285750" indent="-285750">
              <a:buFont typeface="Wingdings" panose="05000000000000000000" pitchFamily="2" charset="2"/>
              <a:buChar char="§"/>
            </a:pPr>
            <a:r>
              <a:rPr lang="en-GB" dirty="0" smtClean="0"/>
              <a:t>Total-Factor </a:t>
            </a:r>
            <a:r>
              <a:rPr lang="en-GB" dirty="0"/>
              <a:t>Productivity (</a:t>
            </a:r>
            <a:r>
              <a:rPr lang="en-GB" dirty="0" smtClean="0"/>
              <a:t>TFP)is </a:t>
            </a:r>
            <a:r>
              <a:rPr lang="en-GB" dirty="0"/>
              <a:t>a variable which accounts for effects in total output (GDP) which is not caused by traditionally measured inputs. </a:t>
            </a: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Traditional </a:t>
            </a:r>
            <a:r>
              <a:rPr lang="en-GB" dirty="0"/>
              <a:t>inputs are physical capital (machinery) and labour (the employees or workers). If all inputs are accounted for, then TFP can be taken as a measure of an economy’s </a:t>
            </a:r>
            <a:r>
              <a:rPr lang="en-GB" i="1" dirty="0"/>
              <a:t>technological change</a:t>
            </a:r>
            <a:r>
              <a:rPr lang="en-GB" dirty="0"/>
              <a:t>, or </a:t>
            </a:r>
            <a:r>
              <a:rPr lang="en-GB" i="1" dirty="0"/>
              <a:t>technological dynamism or productivity. </a:t>
            </a:r>
            <a:endParaRPr lang="en-GB" i="1" dirty="0" smtClean="0"/>
          </a:p>
          <a:p>
            <a:endParaRPr lang="en-GB" dirty="0"/>
          </a:p>
          <a:p>
            <a:pPr marL="285750" indent="-285750" algn="just">
              <a:buFont typeface="Wingdings" panose="05000000000000000000" pitchFamily="2" charset="2"/>
              <a:buChar char="§"/>
            </a:pPr>
            <a:r>
              <a:rPr lang="en-GB" dirty="0"/>
              <a:t>TFP can </a:t>
            </a:r>
            <a:r>
              <a:rPr lang="en-GB" dirty="0" smtClean="0"/>
              <a:t> </a:t>
            </a:r>
            <a:r>
              <a:rPr lang="en-GB" dirty="0"/>
              <a:t>illustrate the degree of technological knowledge and degree of human </a:t>
            </a:r>
            <a:r>
              <a:rPr lang="en-GB" dirty="0" smtClean="0"/>
              <a:t>capital;</a:t>
            </a:r>
          </a:p>
          <a:p>
            <a:pPr marL="285750" indent="-285750" algn="just">
              <a:buFont typeface="Wingdings" panose="05000000000000000000" pitchFamily="2" charset="2"/>
              <a:buChar char="§"/>
            </a:pPr>
            <a:endParaRPr lang="en-GB" dirty="0"/>
          </a:p>
          <a:p>
            <a:pPr marL="342900" indent="-342900">
              <a:buAutoNum type="arabicParenBoth"/>
            </a:pPr>
            <a:r>
              <a:rPr lang="en-GB" dirty="0" smtClean="0"/>
              <a:t>Technological </a:t>
            </a:r>
            <a:r>
              <a:rPr lang="en-GB" dirty="0"/>
              <a:t>knowledge corresponds to more eﬃcient production techniques, better institutional and organizational arrangements (i.e. the more eﬃcient use of the current level of inputs and technology). </a:t>
            </a:r>
            <a:endParaRPr lang="en-GB" dirty="0" smtClean="0"/>
          </a:p>
          <a:p>
            <a:endParaRPr lang="en-GB" dirty="0"/>
          </a:p>
          <a:p>
            <a:r>
              <a:rPr lang="en-GB" dirty="0"/>
              <a:t>(2) Human capital is obtained when individuals improve their own skills in </a:t>
            </a:r>
            <a:r>
              <a:rPr lang="en-GB" dirty="0" smtClean="0"/>
              <a:t>response    to </a:t>
            </a:r>
            <a:r>
              <a:rPr lang="en-GB" dirty="0"/>
              <a:t>incentives, which increase the aggregate productivity; i.e. the TFP.</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412768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b="1" i="1" dirty="0" smtClean="0">
                <a:solidFill>
                  <a:schemeClr val="tx2"/>
                </a:solidFill>
              </a:rPr>
              <a:t>Future Scenarios </a:t>
            </a:r>
            <a:endParaRPr lang="en-GB" b="1" i="1" dirty="0">
              <a:solidFill>
                <a:schemeClr val="tx2"/>
              </a:solidFill>
            </a:endParaRPr>
          </a:p>
        </p:txBody>
      </p:sp>
      <p:sp>
        <p:nvSpPr>
          <p:cNvPr id="3" name="Rectangle 2"/>
          <p:cNvSpPr/>
          <p:nvPr/>
        </p:nvSpPr>
        <p:spPr>
          <a:xfrm>
            <a:off x="381000" y="990600"/>
            <a:ext cx="8077200" cy="8402300"/>
          </a:xfrm>
          <a:prstGeom prst="rect">
            <a:avLst/>
          </a:prstGeom>
        </p:spPr>
        <p:txBody>
          <a:bodyPr wrap="square">
            <a:spAutoFit/>
          </a:bodyPr>
          <a:lstStyle/>
          <a:p>
            <a:pPr marL="285750" indent="-285750">
              <a:buFont typeface="Wingdings" panose="05000000000000000000" pitchFamily="2" charset="2"/>
              <a:buChar char="§"/>
            </a:pPr>
            <a:r>
              <a:rPr lang="en-IE" dirty="0"/>
              <a:t>Each region’s scenario 0 and the future scenario are based on TFP analysis and innovation </a:t>
            </a:r>
            <a:r>
              <a:rPr lang="en-IE" dirty="0" smtClean="0"/>
              <a:t>indicators</a:t>
            </a:r>
          </a:p>
          <a:p>
            <a:pPr marL="285750" indent="-285750">
              <a:buFont typeface="Wingdings" panose="05000000000000000000" pitchFamily="2" charset="2"/>
              <a:buChar char="§"/>
            </a:pPr>
            <a:endParaRPr lang="en-IE" dirty="0" smtClean="0"/>
          </a:p>
          <a:p>
            <a:pPr marL="285750" indent="-285750" algn="just">
              <a:buFont typeface="Wingdings" panose="05000000000000000000" pitchFamily="2" charset="2"/>
              <a:buChar char="§"/>
            </a:pPr>
            <a:r>
              <a:rPr lang="en-IE" dirty="0"/>
              <a:t>The analysis provides a list of the indicators each region should focus on for the construction of each future scenario (e.g. based on TFP analysis and indicators a region should address via practice implementation or modification in descending </a:t>
            </a:r>
            <a:r>
              <a:rPr lang="en-IE" dirty="0" smtClean="0"/>
              <a:t>order;</a:t>
            </a:r>
          </a:p>
          <a:p>
            <a:pPr marL="285750" indent="-285750">
              <a:buFont typeface="Wingdings" panose="05000000000000000000" pitchFamily="2" charset="2"/>
              <a:buChar char="§"/>
            </a:pPr>
            <a:endParaRPr lang="en-IE" dirty="0" smtClean="0"/>
          </a:p>
          <a:p>
            <a:r>
              <a:rPr lang="en-IE" dirty="0" smtClean="0"/>
              <a:t> </a:t>
            </a:r>
            <a:r>
              <a:rPr lang="en-IE" dirty="0"/>
              <a:t>(1) Non-R&amp;D innovation expenditures as % of </a:t>
            </a:r>
            <a:r>
              <a:rPr lang="en-IE" dirty="0" smtClean="0"/>
              <a:t>turnover.</a:t>
            </a:r>
          </a:p>
          <a:p>
            <a:r>
              <a:rPr lang="en-IE" dirty="0" smtClean="0"/>
              <a:t> </a:t>
            </a:r>
            <a:r>
              <a:rPr lang="en-IE" dirty="0"/>
              <a:t>(2) SMEs introducing product or process innovations as a % of </a:t>
            </a:r>
            <a:r>
              <a:rPr lang="en-IE" dirty="0" smtClean="0"/>
              <a:t>SMEs.</a:t>
            </a:r>
          </a:p>
          <a:p>
            <a:r>
              <a:rPr lang="en-IE" dirty="0" smtClean="0"/>
              <a:t> </a:t>
            </a:r>
            <a:r>
              <a:rPr lang="en-IE" dirty="0"/>
              <a:t>(3) </a:t>
            </a:r>
            <a:r>
              <a:rPr lang="en-IE" dirty="0" smtClean="0"/>
              <a:t>Medium </a:t>
            </a:r>
            <a:r>
              <a:rPr lang="en-IE" dirty="0"/>
              <a:t>and high-tech product exports as % of total product </a:t>
            </a:r>
            <a:r>
              <a:rPr lang="en-IE" dirty="0" smtClean="0"/>
              <a:t>exports.</a:t>
            </a:r>
          </a:p>
          <a:p>
            <a:endParaRPr lang="en-IE" dirty="0"/>
          </a:p>
          <a:p>
            <a:pPr marL="285750" indent="-285750">
              <a:buFont typeface="Arial" panose="020B0604020202020204" pitchFamily="34" charset="0"/>
              <a:buChar char="•"/>
            </a:pPr>
            <a:r>
              <a:rPr lang="en-IE" b="1" dirty="0" smtClean="0"/>
              <a:t>The </a:t>
            </a:r>
            <a:r>
              <a:rPr lang="en-IE" b="1" dirty="0"/>
              <a:t>indicators are also associated with each of the three KT Force themes and the analysis provides instruction on which themes each region should prioritize and which countries perform </a:t>
            </a:r>
            <a:r>
              <a:rPr lang="en-IE" b="1" dirty="0" smtClean="0"/>
              <a:t>better.</a:t>
            </a:r>
            <a:endParaRPr lang="en-IE" b="1" dirty="0"/>
          </a:p>
          <a:p>
            <a:pPr marL="285750" indent="-285750"/>
            <a:endParaRPr lang="en-IE" b="1"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IE" dirty="0" smtClean="0"/>
          </a:p>
          <a:p>
            <a:pPr marL="285750" indent="-285750">
              <a:buFont typeface="Wingdings" panose="05000000000000000000" pitchFamily="2" charset="2"/>
              <a:buChar char="§"/>
            </a:pPr>
            <a:endParaRPr lang="en-IE"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964608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95536" y="5842868"/>
            <a:ext cx="8424936" cy="646331"/>
          </a:xfrm>
          <a:prstGeom prst="rect">
            <a:avLst/>
          </a:prstGeom>
          <a:noFill/>
        </p:spPr>
        <p:txBody>
          <a:bodyPr wrap="square" rtlCol="0">
            <a:spAutoFit/>
          </a:bodyPr>
          <a:lstStyle/>
          <a:p>
            <a:pPr marL="266700" indent="-266700">
              <a:buFont typeface="Arial" pitchFamily="34" charset="0"/>
              <a:buChar char="•"/>
            </a:pPr>
            <a:r>
              <a:rPr lang="en-US" b="1" dirty="0" smtClean="0"/>
              <a:t>Thus, in Ireland should be implemented practices and policies that affect, by a </a:t>
            </a:r>
            <a:r>
              <a:rPr lang="pt-PT" b="1" dirty="0" smtClean="0"/>
              <a:t>descending order, indicators 1, 2, 3 and 4 (related with U-I</a:t>
            </a:r>
            <a:r>
              <a:rPr lang="en-GB" b="1" dirty="0" smtClean="0"/>
              <a:t> relations</a:t>
            </a:r>
            <a:r>
              <a:rPr lang="pt-PT" b="1" smtClean="0"/>
              <a:t>)</a:t>
            </a:r>
            <a:endParaRPr lang="es-ES" b="1" dirty="0"/>
          </a:p>
        </p:txBody>
      </p:sp>
      <p:graphicFrame>
        <p:nvGraphicFramePr>
          <p:cNvPr id="11" name="Gráfico 10"/>
          <p:cNvGraphicFramePr>
            <a:graphicFrameLocks/>
          </p:cNvGraphicFramePr>
          <p:nvPr>
            <p:extLst>
              <p:ext uri="{D42A27DB-BD31-4B8C-83A1-F6EECF244321}">
                <p14:modId xmlns:p14="http://schemas.microsoft.com/office/powerpoint/2010/main" val="804392997"/>
              </p:ext>
            </p:extLst>
          </p:nvPr>
        </p:nvGraphicFramePr>
        <p:xfrm>
          <a:off x="323528" y="229828"/>
          <a:ext cx="4032000" cy="25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1613747232"/>
              </p:ext>
            </p:extLst>
          </p:nvPr>
        </p:nvGraphicFramePr>
        <p:xfrm>
          <a:off x="4752020" y="217128"/>
          <a:ext cx="4032000"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a:graphicFrameLocks/>
          </p:cNvGraphicFramePr>
          <p:nvPr>
            <p:extLst>
              <p:ext uri="{D42A27DB-BD31-4B8C-83A1-F6EECF244321}">
                <p14:modId xmlns:p14="http://schemas.microsoft.com/office/powerpoint/2010/main" val="4280051624"/>
              </p:ext>
            </p:extLst>
          </p:nvPr>
        </p:nvGraphicFramePr>
        <p:xfrm>
          <a:off x="323528" y="3060100"/>
          <a:ext cx="4032000" cy="259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a:graphicFrameLocks/>
          </p:cNvGraphicFramePr>
          <p:nvPr>
            <p:extLst>
              <p:ext uri="{D42A27DB-BD31-4B8C-83A1-F6EECF244321}">
                <p14:modId xmlns:p14="http://schemas.microsoft.com/office/powerpoint/2010/main" val="1982720550"/>
              </p:ext>
            </p:extLst>
          </p:nvPr>
        </p:nvGraphicFramePr>
        <p:xfrm>
          <a:off x="4672608" y="3030335"/>
          <a:ext cx="4032000" cy="2592000"/>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ângulo 14"/>
          <p:cNvSpPr/>
          <p:nvPr/>
        </p:nvSpPr>
        <p:spPr>
          <a:xfrm>
            <a:off x="114300" y="63500"/>
            <a:ext cx="323528"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6" name="Rectângulo 15"/>
          <p:cNvSpPr/>
          <p:nvPr/>
        </p:nvSpPr>
        <p:spPr>
          <a:xfrm>
            <a:off x="4644008" y="50800"/>
            <a:ext cx="216024"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19" name="Rectângulo 18"/>
          <p:cNvSpPr/>
          <p:nvPr/>
        </p:nvSpPr>
        <p:spPr>
          <a:xfrm>
            <a:off x="323528" y="2924944"/>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20" name="Rectângulo 19"/>
          <p:cNvSpPr/>
          <p:nvPr/>
        </p:nvSpPr>
        <p:spPr>
          <a:xfrm>
            <a:off x="4644008" y="2996952"/>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Tree>
    <p:extLst>
      <p:ext uri="{BB962C8B-B14F-4D97-AF65-F5344CB8AC3E}">
        <p14:creationId xmlns:p14="http://schemas.microsoft.com/office/powerpoint/2010/main" val="2124200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82836" y="5957168"/>
            <a:ext cx="8424936" cy="646331"/>
          </a:xfrm>
          <a:prstGeom prst="rect">
            <a:avLst/>
          </a:prstGeom>
          <a:noFill/>
        </p:spPr>
        <p:txBody>
          <a:bodyPr wrap="square" rtlCol="0">
            <a:spAutoFit/>
          </a:bodyPr>
          <a:lstStyle/>
          <a:p>
            <a:pPr marL="266700" indent="-266700">
              <a:buFont typeface="Arial" pitchFamily="34" charset="0"/>
              <a:buChar char="•"/>
            </a:pPr>
            <a:r>
              <a:rPr lang="en-US" b="1" dirty="0" smtClean="0"/>
              <a:t>… i</a:t>
            </a:r>
            <a:r>
              <a:rPr lang="pt-PT" b="1" dirty="0" err="1" smtClean="0"/>
              <a:t>ndicator</a:t>
            </a:r>
            <a:r>
              <a:rPr lang="pt-PT" b="1" dirty="0" smtClean="0"/>
              <a:t> 5 (</a:t>
            </a:r>
            <a:r>
              <a:rPr lang="pt-PT" b="1" dirty="0" err="1" smtClean="0"/>
              <a:t>related</a:t>
            </a:r>
            <a:r>
              <a:rPr lang="pt-PT" b="1" dirty="0" smtClean="0"/>
              <a:t> </a:t>
            </a:r>
            <a:r>
              <a:rPr lang="pt-PT" b="1" dirty="0" err="1" smtClean="0"/>
              <a:t>with</a:t>
            </a:r>
            <a:r>
              <a:rPr lang="pt-PT" b="1" dirty="0" smtClean="0"/>
              <a:t> U-I</a:t>
            </a:r>
            <a:r>
              <a:rPr lang="en-GB" b="1" dirty="0" smtClean="0"/>
              <a:t> relations</a:t>
            </a:r>
            <a:r>
              <a:rPr lang="pt-PT" b="1" dirty="0" smtClean="0"/>
              <a:t>), 6 (</a:t>
            </a:r>
            <a:r>
              <a:rPr lang="pt-PT" b="1" dirty="0" err="1" smtClean="0"/>
              <a:t>related</a:t>
            </a:r>
            <a:r>
              <a:rPr lang="pt-PT" b="1" dirty="0" smtClean="0"/>
              <a:t> </a:t>
            </a:r>
            <a:r>
              <a:rPr lang="pt-PT" b="1" dirty="0" err="1" smtClean="0"/>
              <a:t>with</a:t>
            </a:r>
            <a:r>
              <a:rPr lang="pt-PT" b="1" dirty="0" smtClean="0"/>
              <a:t> SO&amp;E) </a:t>
            </a:r>
            <a:r>
              <a:rPr lang="pt-PT" b="1" dirty="0" err="1" smtClean="0"/>
              <a:t>and</a:t>
            </a:r>
            <a:r>
              <a:rPr lang="pt-PT" b="1" dirty="0" smtClean="0"/>
              <a:t> 7 (</a:t>
            </a:r>
            <a:r>
              <a:rPr lang="pt-PT" b="1" dirty="0" err="1" smtClean="0"/>
              <a:t>related</a:t>
            </a:r>
            <a:r>
              <a:rPr lang="pt-PT" b="1" dirty="0" smtClean="0"/>
              <a:t> </a:t>
            </a:r>
            <a:r>
              <a:rPr lang="pt-PT" b="1" dirty="0" err="1" smtClean="0"/>
              <a:t>with</a:t>
            </a:r>
            <a:r>
              <a:rPr lang="pt-PT" b="1" dirty="0" smtClean="0"/>
              <a:t> U-I</a:t>
            </a:r>
            <a:r>
              <a:rPr lang="en-GB" b="1" dirty="0" smtClean="0"/>
              <a:t> relations</a:t>
            </a:r>
            <a:r>
              <a:rPr lang="pt-PT" b="1" dirty="0" smtClean="0"/>
              <a:t>) and 8 (related with </a:t>
            </a:r>
            <a:r>
              <a:rPr lang="en-GB" b="1" dirty="0" smtClean="0"/>
              <a:t>licensing practices</a:t>
            </a:r>
            <a:r>
              <a:rPr lang="pt-PT" b="1" dirty="0" smtClean="0"/>
              <a:t>)</a:t>
            </a:r>
            <a:endParaRPr lang="es-ES" b="1" dirty="0"/>
          </a:p>
        </p:txBody>
      </p:sp>
      <p:graphicFrame>
        <p:nvGraphicFramePr>
          <p:cNvPr id="11" name="Gráfico 10"/>
          <p:cNvGraphicFramePr>
            <a:graphicFrameLocks/>
          </p:cNvGraphicFramePr>
          <p:nvPr>
            <p:extLst>
              <p:ext uri="{D42A27DB-BD31-4B8C-83A1-F6EECF244321}">
                <p14:modId xmlns:p14="http://schemas.microsoft.com/office/powerpoint/2010/main" val="1125706451"/>
              </p:ext>
            </p:extLst>
          </p:nvPr>
        </p:nvGraphicFramePr>
        <p:xfrm>
          <a:off x="350394" y="266100"/>
          <a:ext cx="4032000" cy="25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3566111578"/>
              </p:ext>
            </p:extLst>
          </p:nvPr>
        </p:nvGraphicFramePr>
        <p:xfrm>
          <a:off x="4638800" y="278532"/>
          <a:ext cx="4032000"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a:graphicFrameLocks/>
          </p:cNvGraphicFramePr>
          <p:nvPr>
            <p:extLst>
              <p:ext uri="{D42A27DB-BD31-4B8C-83A1-F6EECF244321}">
                <p14:modId xmlns:p14="http://schemas.microsoft.com/office/powerpoint/2010/main" val="1251060420"/>
              </p:ext>
            </p:extLst>
          </p:nvPr>
        </p:nvGraphicFramePr>
        <p:xfrm>
          <a:off x="336228" y="3140968"/>
          <a:ext cx="4032000" cy="2592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ângulo 14"/>
          <p:cNvSpPr/>
          <p:nvPr/>
        </p:nvSpPr>
        <p:spPr>
          <a:xfrm>
            <a:off x="179512" y="306896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7</a:t>
            </a:r>
            <a:endParaRPr lang="es-ES" dirty="0"/>
          </a:p>
        </p:txBody>
      </p:sp>
      <p:sp>
        <p:nvSpPr>
          <p:cNvPr id="12" name="Rectângulo 11"/>
          <p:cNvSpPr/>
          <p:nvPr/>
        </p:nvSpPr>
        <p:spPr>
          <a:xfrm>
            <a:off x="336228" y="137840"/>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sp>
        <p:nvSpPr>
          <p:cNvPr id="14" name="Rectângulo 13"/>
          <p:cNvSpPr/>
          <p:nvPr/>
        </p:nvSpPr>
        <p:spPr>
          <a:xfrm>
            <a:off x="4499992" y="76200"/>
            <a:ext cx="324036"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6</a:t>
            </a:r>
            <a:endParaRPr lang="es-ES" dirty="0"/>
          </a:p>
        </p:txBody>
      </p:sp>
      <p:graphicFrame>
        <p:nvGraphicFramePr>
          <p:cNvPr id="19" name="Gráfico 18"/>
          <p:cNvGraphicFramePr>
            <a:graphicFrameLocks/>
          </p:cNvGraphicFramePr>
          <p:nvPr>
            <p:extLst>
              <p:ext uri="{D42A27DB-BD31-4B8C-83A1-F6EECF244321}">
                <p14:modId xmlns:p14="http://schemas.microsoft.com/office/powerpoint/2010/main" val="2987764821"/>
              </p:ext>
            </p:extLst>
          </p:nvPr>
        </p:nvGraphicFramePr>
        <p:xfrm>
          <a:off x="4662010" y="3124047"/>
          <a:ext cx="4032000" cy="2592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ângulo 15"/>
          <p:cNvSpPr/>
          <p:nvPr/>
        </p:nvSpPr>
        <p:spPr>
          <a:xfrm>
            <a:off x="4634033" y="3104964"/>
            <a:ext cx="27003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8</a:t>
            </a:r>
            <a:endParaRPr lang="es-ES" dirty="0"/>
          </a:p>
        </p:txBody>
      </p:sp>
    </p:spTree>
    <p:extLst>
      <p:ext uri="{BB962C8B-B14F-4D97-AF65-F5344CB8AC3E}">
        <p14:creationId xmlns:p14="http://schemas.microsoft.com/office/powerpoint/2010/main" val="114675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280920" cy="2769989"/>
          </a:xfrm>
          <a:prstGeom prst="rect">
            <a:avLst/>
          </a:prstGeom>
          <a:noFill/>
        </p:spPr>
        <p:txBody>
          <a:bodyPr wrap="square" rtlCol="0">
            <a:spAutoFit/>
          </a:bodyPr>
          <a:lstStyle/>
          <a:p>
            <a:pPr lvl="1">
              <a:lnSpc>
                <a:spcPct val="150000"/>
              </a:lnSpc>
            </a:pPr>
            <a:r>
              <a:rPr lang="es-ES" sz="2000" b="1" dirty="0" smtClean="0">
                <a:solidFill>
                  <a:srgbClr val="0070C0"/>
                </a:solidFill>
                <a:cs typeface="Times New Roman" pitchFamily="18" charset="0"/>
              </a:rPr>
              <a:t>Indicators </a:t>
            </a:r>
            <a:r>
              <a:rPr lang="es-ES" sz="2000" b="1" dirty="0">
                <a:solidFill>
                  <a:srgbClr val="0070C0"/>
                </a:solidFill>
                <a:cs typeface="Times New Roman" pitchFamily="18" charset="0"/>
              </a:rPr>
              <a:t>that have a </a:t>
            </a:r>
            <a:r>
              <a:rPr lang="es-ES" sz="2000" b="1" u="sng" dirty="0">
                <a:solidFill>
                  <a:srgbClr val="0070C0"/>
                </a:solidFill>
                <a:cs typeface="Times New Roman" pitchFamily="18" charset="0"/>
              </a:rPr>
              <a:t>More Positive </a:t>
            </a:r>
            <a:r>
              <a:rPr lang="es-ES" sz="2000" b="1" dirty="0">
                <a:solidFill>
                  <a:srgbClr val="0070C0"/>
                </a:solidFill>
                <a:cs typeface="Times New Roman" pitchFamily="18" charset="0"/>
              </a:rPr>
              <a:t>Impact on TFP in </a:t>
            </a:r>
            <a:r>
              <a:rPr lang="es-ES" sz="2000" b="1" dirty="0" smtClean="0">
                <a:solidFill>
                  <a:srgbClr val="0070C0"/>
                </a:solidFill>
                <a:cs typeface="Times New Roman" pitchFamily="18" charset="0"/>
              </a:rPr>
              <a:t>Ireland</a:t>
            </a:r>
            <a:endParaRPr lang="es-ES" sz="2000" b="1" dirty="0">
              <a:solidFill>
                <a:srgbClr val="0070C0"/>
              </a:solidFill>
              <a:cs typeface="Times New Roman" pitchFamily="18" charset="0"/>
            </a:endParaRPr>
          </a:p>
          <a:p>
            <a:pPr marL="742950" lvl="1" indent="-285750">
              <a:lnSpc>
                <a:spcPct val="150000"/>
              </a:lnSpc>
              <a:buFont typeface="Arial" panose="020B0604020202020204" pitchFamily="34" charset="0"/>
              <a:buChar char="•"/>
            </a:pPr>
            <a:endParaRPr lang="en-US" dirty="0" smtClean="0"/>
          </a:p>
          <a:p>
            <a:pPr marL="742950" lvl="1" indent="-285750">
              <a:lnSpc>
                <a:spcPct val="150000"/>
              </a:lnSpc>
              <a:buFont typeface="Wingdings" panose="05000000000000000000" pitchFamily="2" charset="2"/>
              <a:buChar char="§"/>
            </a:pPr>
            <a:r>
              <a:rPr lang="en-US" b="1" dirty="0" smtClean="0"/>
              <a:t>(1) Non-R&amp;D </a:t>
            </a:r>
            <a:r>
              <a:rPr lang="en-US" b="1" dirty="0"/>
              <a:t>innovation expenditures as % of </a:t>
            </a:r>
            <a:r>
              <a:rPr lang="en-US" b="1" dirty="0" smtClean="0"/>
              <a:t>turnover</a:t>
            </a:r>
          </a:p>
          <a:p>
            <a:pPr marL="742950" lvl="1" indent="-285750">
              <a:lnSpc>
                <a:spcPct val="150000"/>
              </a:lnSpc>
              <a:buFont typeface="Wingdings" panose="05000000000000000000" pitchFamily="2" charset="2"/>
              <a:buChar char="§"/>
            </a:pPr>
            <a:r>
              <a:rPr lang="en-US" b="1" dirty="0" smtClean="0"/>
              <a:t>(2) SMEs </a:t>
            </a:r>
            <a:r>
              <a:rPr lang="en-US" b="1" dirty="0"/>
              <a:t>introducing marketing or organisational innovations as % of </a:t>
            </a:r>
            <a:r>
              <a:rPr lang="en-US" b="1" dirty="0" smtClean="0"/>
              <a:t>SMEs</a:t>
            </a:r>
          </a:p>
          <a:p>
            <a:pPr marL="742950" lvl="1" indent="-285750">
              <a:lnSpc>
                <a:spcPct val="150000"/>
              </a:lnSpc>
              <a:buFont typeface="Wingdings" panose="05000000000000000000" pitchFamily="2" charset="2"/>
              <a:buChar char="§"/>
            </a:pPr>
            <a:r>
              <a:rPr lang="en-US" b="1" dirty="0" smtClean="0"/>
              <a:t>(3) SMEs </a:t>
            </a:r>
            <a:r>
              <a:rPr lang="en-US" b="1" dirty="0"/>
              <a:t>innovating in-house as % of SMEs </a:t>
            </a:r>
            <a:endParaRPr lang="en-US" b="1" dirty="0" smtClean="0"/>
          </a:p>
          <a:p>
            <a:pPr marL="457200" lvl="2"/>
            <a:endParaRPr lang="en-US" b="1" dirty="0" smtClean="0"/>
          </a:p>
          <a:p>
            <a:pPr marL="800100" lvl="2" indent="-342900">
              <a:buFont typeface="Symbol" pitchFamily="18" charset="2"/>
              <a:buChar char=""/>
            </a:pPr>
            <a:endParaRPr lang="es-ES" b="1" dirty="0" smtClean="0"/>
          </a:p>
        </p:txBody>
      </p:sp>
      <p:sp>
        <p:nvSpPr>
          <p:cNvPr id="4" name="Rounded Rectangle 3"/>
          <p:cNvSpPr/>
          <p:nvPr/>
        </p:nvSpPr>
        <p:spPr>
          <a:xfrm>
            <a:off x="372616" y="3728863"/>
            <a:ext cx="8136904"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t>T</a:t>
            </a:r>
            <a:r>
              <a:rPr lang="en-US" sz="2300" b="1" dirty="0" smtClean="0"/>
              <a:t>hus</a:t>
            </a:r>
            <a:r>
              <a:rPr lang="en-US" sz="2300" b="1" dirty="0"/>
              <a:t>, in </a:t>
            </a:r>
            <a:r>
              <a:rPr lang="en-US" sz="2300" b="1" dirty="0" smtClean="0"/>
              <a:t>Ireland, practices </a:t>
            </a:r>
            <a:r>
              <a:rPr lang="en-US" sz="2300" b="1" dirty="0"/>
              <a:t>and policies </a:t>
            </a:r>
            <a:r>
              <a:rPr lang="en-US" sz="2300" b="1" dirty="0" smtClean="0"/>
              <a:t>more connected with U-I  relations should be implemented</a:t>
            </a:r>
            <a:endParaRPr lang="pt-PT" sz="2300" dirty="0"/>
          </a:p>
        </p:txBody>
      </p:sp>
    </p:spTree>
    <p:extLst>
      <p:ext uri="{BB962C8B-B14F-4D97-AF65-F5344CB8AC3E}">
        <p14:creationId xmlns:p14="http://schemas.microsoft.com/office/powerpoint/2010/main" val="3832715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458200" cy="10336163"/>
          </a:xfrm>
          <a:prstGeom prst="rect">
            <a:avLst/>
          </a:prstGeom>
        </p:spPr>
        <p:txBody>
          <a:bodyPr wrap="square">
            <a:spAutoFit/>
          </a:bodyPr>
          <a:lstStyle/>
          <a:p>
            <a:pPr algn="ctr"/>
            <a:r>
              <a:rPr lang="es-ES" sz="2400" b="1" dirty="0">
                <a:solidFill>
                  <a:srgbClr val="0070C0"/>
                </a:solidFill>
                <a:cs typeface="Times New Roman" pitchFamily="18" charset="0"/>
              </a:rPr>
              <a:t>Indicators that </a:t>
            </a:r>
            <a:r>
              <a:rPr lang="es-ES" sz="2400" b="1" dirty="0" smtClean="0">
                <a:solidFill>
                  <a:srgbClr val="0070C0"/>
                </a:solidFill>
                <a:cs typeface="Times New Roman" pitchFamily="18" charset="0"/>
              </a:rPr>
              <a:t>have a </a:t>
            </a:r>
            <a:r>
              <a:rPr lang="es-ES" sz="2400" b="1" u="sng" dirty="0" smtClean="0">
                <a:solidFill>
                  <a:srgbClr val="0070C0"/>
                </a:solidFill>
                <a:cs typeface="Times New Roman" pitchFamily="18" charset="0"/>
              </a:rPr>
              <a:t>More Positive </a:t>
            </a:r>
            <a:r>
              <a:rPr lang="es-ES" sz="2400" b="1" dirty="0" smtClean="0">
                <a:solidFill>
                  <a:srgbClr val="0070C0"/>
                </a:solidFill>
                <a:cs typeface="Times New Roman" pitchFamily="18" charset="0"/>
              </a:rPr>
              <a:t>Impact </a:t>
            </a:r>
            <a:r>
              <a:rPr lang="es-ES" sz="2400" b="1" dirty="0">
                <a:solidFill>
                  <a:srgbClr val="0070C0"/>
                </a:solidFill>
                <a:cs typeface="Times New Roman" pitchFamily="18" charset="0"/>
              </a:rPr>
              <a:t>on TFP in </a:t>
            </a:r>
            <a:r>
              <a:rPr lang="es-ES" sz="2400" b="1" dirty="0" smtClean="0">
                <a:solidFill>
                  <a:srgbClr val="0070C0"/>
                </a:solidFill>
                <a:cs typeface="Times New Roman" pitchFamily="18" charset="0"/>
              </a:rPr>
              <a:t>Germany</a:t>
            </a:r>
          </a:p>
          <a:p>
            <a:pPr algn="ctr"/>
            <a:endParaRPr lang="es-ES" sz="2400" b="1" dirty="0">
              <a:solidFill>
                <a:srgbClr val="0070C0"/>
              </a:solidFill>
              <a:cs typeface="Times New Roman" pitchFamily="18" charset="0"/>
            </a:endParaRPr>
          </a:p>
          <a:p>
            <a:pPr>
              <a:lnSpc>
                <a:spcPct val="150000"/>
              </a:lnSpc>
              <a:spcAft>
                <a:spcPts val="600"/>
              </a:spcAft>
            </a:pPr>
            <a:r>
              <a:rPr lang="en-US" b="1" dirty="0" smtClean="0"/>
              <a:t>Based </a:t>
            </a:r>
            <a:r>
              <a:rPr lang="en-US" b="1" dirty="0"/>
              <a:t>on TFP analysis, </a:t>
            </a:r>
            <a:r>
              <a:rPr lang="en-US" b="1" dirty="0" smtClean="0"/>
              <a:t>indicators that should be focused on:</a:t>
            </a:r>
            <a:endParaRPr lang="en-US" b="1" dirty="0"/>
          </a:p>
          <a:p>
            <a:pPr marL="742950" lvl="1" indent="-285750">
              <a:lnSpc>
                <a:spcPct val="150000"/>
              </a:lnSpc>
              <a:spcAft>
                <a:spcPts val="600"/>
              </a:spcAft>
              <a:buFont typeface="Arial" pitchFamily="34" charset="0"/>
              <a:buChar char="•"/>
            </a:pPr>
            <a:r>
              <a:rPr lang="en-US" b="1" dirty="0"/>
              <a:t>(1) Non-R&amp;D innovation expenditures as % of turnover</a:t>
            </a:r>
          </a:p>
          <a:p>
            <a:pPr marL="742950" lvl="1" indent="-285750">
              <a:lnSpc>
                <a:spcPct val="150000"/>
              </a:lnSpc>
              <a:spcAft>
                <a:spcPts val="600"/>
              </a:spcAft>
              <a:buFont typeface="Arial" pitchFamily="34" charset="0"/>
              <a:buChar char="•"/>
            </a:pPr>
            <a:r>
              <a:rPr lang="en-US" b="1" dirty="0"/>
              <a:t>(2) SMEs introducing product or process innovations as % of SMEs</a:t>
            </a:r>
          </a:p>
          <a:p>
            <a:pPr marL="723900" lvl="1" indent="-266700">
              <a:lnSpc>
                <a:spcPct val="150000"/>
              </a:lnSpc>
              <a:buFont typeface="Arial" pitchFamily="34" charset="0"/>
              <a:buChar char="•"/>
            </a:pPr>
            <a:r>
              <a:rPr lang="en-US" b="1" dirty="0"/>
              <a:t>(3) Medium and high-tech product exports as % total product exports</a:t>
            </a:r>
          </a:p>
          <a:p>
            <a:pPr marL="0" lvl="2">
              <a:lnSpc>
                <a:spcPct val="150000"/>
              </a:lnSpc>
            </a:pPr>
            <a:endParaRPr lang="en-US" b="1" dirty="0"/>
          </a:p>
          <a:p>
            <a:pPr marL="0" lvl="2">
              <a:lnSpc>
                <a:spcPct val="150000"/>
              </a:lnSpc>
            </a:pPr>
            <a:r>
              <a:rPr lang="en-US" b="1" dirty="0" smtClean="0"/>
              <a:t> </a:t>
            </a:r>
            <a:r>
              <a:rPr lang="en-US" b="1" dirty="0"/>
              <a:t>(1) and (2) are affected by University-industry relations, and (3) is affected by Spin-off </a:t>
            </a:r>
            <a:r>
              <a:rPr lang="en-US" b="1" dirty="0" smtClean="0"/>
              <a:t>creation and entrepreneurship; </a:t>
            </a:r>
          </a:p>
          <a:p>
            <a:pPr marL="0" lvl="2">
              <a:lnSpc>
                <a:spcPct val="150000"/>
              </a:lnSpc>
            </a:pPr>
            <a:endParaRPr lang="en-US" b="1" dirty="0"/>
          </a:p>
          <a:p>
            <a:pPr marL="0" lvl="2">
              <a:lnSpc>
                <a:spcPts val="3200"/>
              </a:lnSpc>
            </a:pPr>
            <a:endParaRPr lang="en-US" sz="2300" b="1" dirty="0"/>
          </a:p>
          <a:p>
            <a:pPr marL="457200" lvl="2"/>
            <a:endParaRPr lang="en-US" sz="2400" b="1" dirty="0"/>
          </a:p>
          <a:p>
            <a:pPr marL="0" lvl="1"/>
            <a:endParaRPr lang="es-ES" sz="2400" b="1" dirty="0"/>
          </a:p>
          <a:p>
            <a:pPr marL="457200" lvl="2"/>
            <a:endParaRPr lang="pt-PT" sz="2400" dirty="0">
              <a:solidFill>
                <a:schemeClr val="accent1">
                  <a:lumMod val="75000"/>
                </a:schemeClr>
              </a:solidFill>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smtClean="0">
              <a:cs typeface="Times New Roman" pitchFamily="18" charset="0"/>
            </a:endParaRPr>
          </a:p>
          <a:p>
            <a:pPr algn="ctr"/>
            <a:endParaRPr lang="es-ES" b="1" dirty="0">
              <a:cs typeface="Times New Roman" pitchFamily="18" charset="0"/>
            </a:endParaRPr>
          </a:p>
          <a:p>
            <a:pPr algn="ctr"/>
            <a:endParaRPr lang="es-ES" b="1" dirty="0">
              <a:cs typeface="Times New Roman" pitchFamily="18" charset="0"/>
            </a:endParaRPr>
          </a:p>
        </p:txBody>
      </p:sp>
      <p:sp>
        <p:nvSpPr>
          <p:cNvPr id="3" name="Rounded Rectangle 2"/>
          <p:cNvSpPr/>
          <p:nvPr/>
        </p:nvSpPr>
        <p:spPr>
          <a:xfrm>
            <a:off x="467544" y="4572000"/>
            <a:ext cx="8136904"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t>T</a:t>
            </a:r>
            <a:r>
              <a:rPr lang="en-US" sz="2300" b="1" dirty="0" smtClean="0"/>
              <a:t>hus</a:t>
            </a:r>
            <a:r>
              <a:rPr lang="en-US" sz="2300" b="1" dirty="0"/>
              <a:t>, in Germany, </a:t>
            </a:r>
            <a:r>
              <a:rPr lang="en-US" sz="2300" b="1" dirty="0" smtClean="0"/>
              <a:t>practices </a:t>
            </a:r>
            <a:r>
              <a:rPr lang="en-US" sz="2300" b="1" dirty="0"/>
              <a:t>and policies </a:t>
            </a:r>
            <a:r>
              <a:rPr lang="en-US" sz="2300" b="1" dirty="0" smtClean="0"/>
              <a:t>implemented should be connected with U-I  relations and SO&amp;E</a:t>
            </a:r>
            <a:endParaRPr lang="pt-PT" sz="2300" dirty="0"/>
          </a:p>
        </p:txBody>
      </p:sp>
    </p:spTree>
    <p:extLst>
      <p:ext uri="{BB962C8B-B14F-4D97-AF65-F5344CB8AC3E}">
        <p14:creationId xmlns:p14="http://schemas.microsoft.com/office/powerpoint/2010/main" val="117938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8" descr="Image1"/>
          <p:cNvPicPr>
            <a:picLocks noChangeAspect="1" noChangeArrowheads="1"/>
          </p:cNvPicPr>
          <p:nvPr/>
        </p:nvPicPr>
        <p:blipFill>
          <a:blip r:embed="rId3" cstate="print"/>
          <a:srcRect/>
          <a:stretch>
            <a:fillRect/>
          </a:stretch>
        </p:blipFill>
        <p:spPr bwMode="auto">
          <a:xfrm>
            <a:off x="4495800" y="533400"/>
            <a:ext cx="4187282" cy="5461759"/>
          </a:xfrm>
          <a:prstGeom prst="rect">
            <a:avLst/>
          </a:prstGeom>
          <a:noFill/>
          <a:ln w="9525">
            <a:noFill/>
            <a:miter lim="800000"/>
            <a:headEnd/>
            <a:tailEnd/>
          </a:ln>
        </p:spPr>
      </p:pic>
      <p:sp>
        <p:nvSpPr>
          <p:cNvPr id="3" name="TextBox 2"/>
          <p:cNvSpPr txBox="1"/>
          <p:nvPr/>
        </p:nvSpPr>
        <p:spPr>
          <a:xfrm>
            <a:off x="533400" y="914400"/>
            <a:ext cx="4267200" cy="1754326"/>
          </a:xfrm>
          <a:prstGeom prst="rect">
            <a:avLst/>
          </a:prstGeom>
          <a:noFill/>
        </p:spPr>
        <p:txBody>
          <a:bodyPr wrap="square" rtlCol="0">
            <a:spAutoFit/>
          </a:bodyPr>
          <a:lstStyle/>
          <a:p>
            <a:r>
              <a:rPr lang="en-IE" b="1" dirty="0" smtClean="0"/>
              <a:t>NUTS III region</a:t>
            </a:r>
          </a:p>
          <a:p>
            <a:r>
              <a:rPr lang="en-IE" dirty="0" smtClean="0"/>
              <a:t>Population 498,000</a:t>
            </a:r>
          </a:p>
          <a:p>
            <a:r>
              <a:rPr lang="en-IE" dirty="0" smtClean="0"/>
              <a:t>Balanced urban structure, </a:t>
            </a:r>
            <a:br>
              <a:rPr lang="en-IE" dirty="0" smtClean="0"/>
            </a:br>
            <a:r>
              <a:rPr lang="en-IE" dirty="0" smtClean="0"/>
              <a:t>low population density , </a:t>
            </a:r>
            <a:br>
              <a:rPr lang="en-IE" dirty="0" smtClean="0"/>
            </a:br>
            <a:r>
              <a:rPr lang="en-IE" dirty="0" smtClean="0"/>
              <a:t>strong rural settlement </a:t>
            </a:r>
          </a:p>
          <a:p>
            <a:endParaRPr lang="en-IE" dirty="0"/>
          </a:p>
        </p:txBody>
      </p:sp>
      <p:sp>
        <p:nvSpPr>
          <p:cNvPr id="4" name="Rectangle 3"/>
          <p:cNvSpPr/>
          <p:nvPr/>
        </p:nvSpPr>
        <p:spPr>
          <a:xfrm>
            <a:off x="609600" y="4800600"/>
            <a:ext cx="5105400" cy="1671227"/>
          </a:xfrm>
          <a:prstGeom prst="rect">
            <a:avLst/>
          </a:prstGeom>
        </p:spPr>
        <p:txBody>
          <a:bodyPr wrap="square">
            <a:spAutoFit/>
          </a:bodyPr>
          <a:lstStyle/>
          <a:p>
            <a:pPr>
              <a:lnSpc>
                <a:spcPct val="90000"/>
              </a:lnSpc>
              <a:defRPr/>
            </a:pPr>
            <a:r>
              <a:rPr lang="en-IE" sz="2400" b="1" dirty="0"/>
              <a:t>	</a:t>
            </a:r>
            <a:r>
              <a:rPr lang="en-IE" sz="2400" b="1" dirty="0">
                <a:solidFill>
                  <a:schemeClr val="accent2"/>
                </a:solidFill>
              </a:rPr>
              <a:t> </a:t>
            </a:r>
            <a:r>
              <a:rPr lang="en-IE" dirty="0">
                <a:solidFill>
                  <a:srgbClr val="0070C0"/>
                </a:solidFill>
              </a:rPr>
              <a:t>	</a:t>
            </a:r>
          </a:p>
          <a:p>
            <a:pPr>
              <a:lnSpc>
                <a:spcPct val="90000"/>
              </a:lnSpc>
              <a:buFont typeface="Arial" charset="0"/>
              <a:buChar char="•"/>
              <a:defRPr/>
            </a:pPr>
            <a:r>
              <a:rPr lang="en-IE" b="1" dirty="0" smtClean="0">
                <a:solidFill>
                  <a:srgbClr val="0070C0"/>
                </a:solidFill>
              </a:rPr>
              <a:t>Over 35,000+ persons in the Region are employed </a:t>
            </a:r>
            <a:r>
              <a:rPr lang="en-IE" sz="2400" b="1" dirty="0" smtClean="0">
                <a:solidFill>
                  <a:srgbClr val="0070C0"/>
                </a:solidFill>
              </a:rPr>
              <a:t>in State-assisted companies</a:t>
            </a:r>
          </a:p>
          <a:p>
            <a:pPr>
              <a:lnSpc>
                <a:spcPct val="90000"/>
              </a:lnSpc>
              <a:buFont typeface="Arial" charset="0"/>
              <a:buChar char="•"/>
              <a:defRPr/>
            </a:pPr>
            <a:r>
              <a:rPr lang="en-IE" sz="2400" b="1" dirty="0" smtClean="0">
                <a:solidFill>
                  <a:srgbClr val="0070C0"/>
                </a:solidFill>
              </a:rPr>
              <a:t>FDI </a:t>
            </a:r>
            <a:r>
              <a:rPr lang="en-IE" b="1" dirty="0" smtClean="0">
                <a:solidFill>
                  <a:srgbClr val="0070C0"/>
                </a:solidFill>
              </a:rPr>
              <a:t>directly employs 12,000+ </a:t>
            </a:r>
            <a:endParaRPr lang="en-IE" b="1" dirty="0">
              <a:solidFill>
                <a:srgbClr val="0070C0"/>
              </a:solidFill>
            </a:endParaRPr>
          </a:p>
          <a:p>
            <a:pPr>
              <a:lnSpc>
                <a:spcPct val="90000"/>
              </a:lnSpc>
              <a:defRPr/>
            </a:pPr>
            <a:endParaRPr lang="en-IE" sz="2400" dirty="0">
              <a:solidFill>
                <a:srgbClr val="0070C0"/>
              </a:solidFill>
            </a:endParaRPr>
          </a:p>
        </p:txBody>
      </p:sp>
      <p:sp>
        <p:nvSpPr>
          <p:cNvPr id="5" name="TextBox 4"/>
          <p:cNvSpPr txBox="1"/>
          <p:nvPr/>
        </p:nvSpPr>
        <p:spPr>
          <a:xfrm>
            <a:off x="533400" y="2895600"/>
            <a:ext cx="3429000" cy="1338828"/>
          </a:xfrm>
          <a:prstGeom prst="rect">
            <a:avLst/>
          </a:prstGeom>
          <a:noFill/>
        </p:spPr>
        <p:txBody>
          <a:bodyPr wrap="square" rtlCol="0">
            <a:spAutoFit/>
          </a:bodyPr>
          <a:lstStyle/>
          <a:p>
            <a:pPr>
              <a:lnSpc>
                <a:spcPct val="90000"/>
              </a:lnSpc>
              <a:defRPr/>
            </a:pPr>
            <a:r>
              <a:rPr lang="en-IE" b="1" dirty="0" smtClean="0"/>
              <a:t>Employment</a:t>
            </a:r>
            <a:r>
              <a:rPr lang="en-IE" dirty="0" smtClean="0"/>
              <a:t> </a:t>
            </a:r>
            <a:br>
              <a:rPr lang="en-IE" dirty="0" smtClean="0"/>
            </a:br>
            <a:r>
              <a:rPr lang="en-IE" dirty="0" smtClean="0"/>
              <a:t>Wholesale &amp; Retail	    28,500</a:t>
            </a:r>
          </a:p>
          <a:p>
            <a:pPr>
              <a:lnSpc>
                <a:spcPct val="90000"/>
              </a:lnSpc>
              <a:defRPr/>
            </a:pPr>
            <a:r>
              <a:rPr lang="en-IE" dirty="0" smtClean="0"/>
              <a:t>Industry 		    27,200</a:t>
            </a:r>
          </a:p>
          <a:p>
            <a:pPr>
              <a:lnSpc>
                <a:spcPct val="90000"/>
              </a:lnSpc>
              <a:defRPr/>
            </a:pPr>
            <a:r>
              <a:rPr lang="en-GB" dirty="0" smtClean="0"/>
              <a:t>Health &amp; Social Work 23,200</a:t>
            </a:r>
          </a:p>
          <a:p>
            <a:pPr>
              <a:lnSpc>
                <a:spcPct val="90000"/>
              </a:lnSpc>
              <a:defRPr/>
            </a:pPr>
            <a:r>
              <a:rPr lang="en-IE" dirty="0" smtClean="0"/>
              <a:t>Agriculture	    18,100</a:t>
            </a:r>
            <a:endParaRPr lang="en-IE" dirty="0"/>
          </a:p>
        </p:txBody>
      </p:sp>
      <p:sp>
        <p:nvSpPr>
          <p:cNvPr id="6" name="TextBox 5"/>
          <p:cNvSpPr txBox="1"/>
          <p:nvPr/>
        </p:nvSpPr>
        <p:spPr>
          <a:xfrm>
            <a:off x="8458200" y="533401"/>
            <a:ext cx="492443" cy="3276600"/>
          </a:xfrm>
          <a:prstGeom prst="rect">
            <a:avLst/>
          </a:prstGeom>
          <a:noFill/>
        </p:spPr>
        <p:txBody>
          <a:bodyPr vert="vert270" wrap="square" rtlCol="0">
            <a:spAutoFit/>
          </a:bodyPr>
          <a:lstStyle/>
          <a:p>
            <a:pPr algn="r"/>
            <a:r>
              <a:rPr lang="en-IE" sz="2000" b="1" dirty="0" smtClean="0"/>
              <a:t>South-East socio-economic </a:t>
            </a:r>
            <a:endParaRPr lang="en-IE"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24" y="381000"/>
            <a:ext cx="8424936" cy="6909584"/>
          </a:xfrm>
          <a:prstGeom prst="rect">
            <a:avLst/>
          </a:prstGeom>
          <a:noFill/>
        </p:spPr>
        <p:txBody>
          <a:bodyPr wrap="square" rtlCol="0">
            <a:spAutoFit/>
          </a:bodyPr>
          <a:lstStyle/>
          <a:p>
            <a:pPr>
              <a:lnSpc>
                <a:spcPct val="150000"/>
              </a:lnSpc>
            </a:pPr>
            <a:r>
              <a:rPr lang="es-ES" sz="2400" b="1" dirty="0">
                <a:solidFill>
                  <a:srgbClr val="0070C0"/>
                </a:solidFill>
                <a:cs typeface="Times New Roman" pitchFamily="18" charset="0"/>
              </a:rPr>
              <a:t>Indicators that have a </a:t>
            </a:r>
            <a:r>
              <a:rPr lang="es-ES" sz="2400" b="1" u="sng" dirty="0">
                <a:solidFill>
                  <a:srgbClr val="0070C0"/>
                </a:solidFill>
                <a:cs typeface="Times New Roman" pitchFamily="18" charset="0"/>
              </a:rPr>
              <a:t>More Positive </a:t>
            </a:r>
            <a:r>
              <a:rPr lang="es-ES" sz="2400" b="1" dirty="0">
                <a:solidFill>
                  <a:srgbClr val="0070C0"/>
                </a:solidFill>
                <a:cs typeface="Times New Roman" pitchFamily="18" charset="0"/>
              </a:rPr>
              <a:t>Impact on TFP in </a:t>
            </a:r>
            <a:r>
              <a:rPr lang="es-ES" sz="2400" b="1" dirty="0" smtClean="0">
                <a:solidFill>
                  <a:srgbClr val="0070C0"/>
                </a:solidFill>
                <a:cs typeface="Times New Roman" pitchFamily="18" charset="0"/>
              </a:rPr>
              <a:t>France</a:t>
            </a:r>
            <a:endParaRPr lang="en-US" sz="2100" b="1" dirty="0" smtClean="0"/>
          </a:p>
          <a:p>
            <a:pPr>
              <a:lnSpc>
                <a:spcPct val="150000"/>
              </a:lnSpc>
            </a:pPr>
            <a:endParaRPr lang="en-US" b="1" dirty="0" smtClean="0"/>
          </a:p>
          <a:p>
            <a:pPr>
              <a:lnSpc>
                <a:spcPct val="150000"/>
              </a:lnSpc>
              <a:spcAft>
                <a:spcPts val="600"/>
              </a:spcAft>
            </a:pPr>
            <a:r>
              <a:rPr lang="en-US" b="1" dirty="0"/>
              <a:t>Based on TFP analysis, indicators that should be focused on</a:t>
            </a:r>
            <a:r>
              <a:rPr lang="en-US" b="1" dirty="0" smtClean="0"/>
              <a:t>:</a:t>
            </a:r>
          </a:p>
          <a:p>
            <a:pPr marL="800100" lvl="1" indent="-342900">
              <a:lnSpc>
                <a:spcPct val="150000"/>
              </a:lnSpc>
              <a:buFont typeface="Wingdings" panose="05000000000000000000" pitchFamily="2" charset="2"/>
              <a:buChar char="§"/>
            </a:pPr>
            <a:r>
              <a:rPr lang="en-US" b="1" dirty="0" smtClean="0"/>
              <a:t>(1) SMEs </a:t>
            </a:r>
            <a:r>
              <a:rPr lang="en-US" b="1" dirty="0"/>
              <a:t>introducing marketing or organisational innovations as % of </a:t>
            </a:r>
            <a:r>
              <a:rPr lang="en-US" b="1" dirty="0" smtClean="0"/>
              <a:t>SMEs</a:t>
            </a:r>
            <a:endParaRPr lang="pt-PT" dirty="0"/>
          </a:p>
          <a:p>
            <a:pPr marL="800100" lvl="1" indent="-342900">
              <a:lnSpc>
                <a:spcPct val="150000"/>
              </a:lnSpc>
              <a:buFont typeface="Wingdings" panose="05000000000000000000" pitchFamily="2" charset="2"/>
              <a:buChar char="§"/>
            </a:pPr>
            <a:r>
              <a:rPr lang="en-US" b="1" dirty="0" smtClean="0"/>
              <a:t>(2) PCT </a:t>
            </a:r>
            <a:r>
              <a:rPr lang="en-US" b="1" dirty="0"/>
              <a:t>patents applications per billion GDP (in PPS€</a:t>
            </a:r>
            <a:r>
              <a:rPr lang="en-US" b="1" dirty="0" smtClean="0"/>
              <a:t>)</a:t>
            </a:r>
          </a:p>
          <a:p>
            <a:pPr marL="800100" lvl="1" indent="-342900">
              <a:lnSpc>
                <a:spcPct val="150000"/>
              </a:lnSpc>
              <a:buFont typeface="Wingdings" panose="05000000000000000000" pitchFamily="2" charset="2"/>
              <a:buChar char="§"/>
            </a:pPr>
            <a:r>
              <a:rPr lang="en-US" b="1" dirty="0" smtClean="0"/>
              <a:t>(3) PCT </a:t>
            </a:r>
            <a:r>
              <a:rPr lang="en-US" b="1" dirty="0"/>
              <a:t>patent applications in societal challenges per billion GDP (in PPS€) </a:t>
            </a:r>
          </a:p>
          <a:p>
            <a:pPr lvl="1">
              <a:lnSpc>
                <a:spcPct val="150000"/>
              </a:lnSpc>
            </a:pPr>
            <a:r>
              <a:rPr lang="en-US" b="1" dirty="0" smtClean="0"/>
              <a:t> </a:t>
            </a:r>
          </a:p>
          <a:p>
            <a:pPr lvl="1">
              <a:lnSpc>
                <a:spcPct val="150000"/>
              </a:lnSpc>
            </a:pPr>
            <a:r>
              <a:rPr lang="en-US" b="1" dirty="0" smtClean="0"/>
              <a:t>(1) Is affected by U&amp;I and (2) and (3) by technology licensing </a:t>
            </a:r>
          </a:p>
          <a:p>
            <a:pPr marL="800100" lvl="1" indent="-342900">
              <a:lnSpc>
                <a:spcPct val="150000"/>
              </a:lnSpc>
              <a:buFont typeface="Arial" panose="020B0604020202020204" pitchFamily="34" charset="0"/>
              <a:buChar char="•"/>
            </a:pPr>
            <a:endParaRPr lang="en-US" b="1" dirty="0"/>
          </a:p>
          <a:p>
            <a:pPr marL="800100" lvl="1" indent="-342900">
              <a:lnSpc>
                <a:spcPct val="150000"/>
              </a:lnSpc>
              <a:buFont typeface="Arial" panose="020B0604020202020204" pitchFamily="34" charset="0"/>
              <a:buChar char="•"/>
            </a:pPr>
            <a:endParaRPr lang="en-US" b="1" dirty="0" smtClean="0"/>
          </a:p>
          <a:p>
            <a:pPr marL="800100" lvl="1" indent="-342900">
              <a:lnSpc>
                <a:spcPct val="150000"/>
              </a:lnSpc>
              <a:buFont typeface="Arial" panose="020B0604020202020204" pitchFamily="34" charset="0"/>
              <a:buChar char="•"/>
            </a:pPr>
            <a:endParaRPr lang="en-US" b="1" dirty="0"/>
          </a:p>
          <a:p>
            <a:pPr marL="800100" lvl="1" indent="-342900">
              <a:lnSpc>
                <a:spcPct val="150000"/>
              </a:lnSpc>
              <a:buFont typeface="Arial" panose="020B0604020202020204" pitchFamily="34" charset="0"/>
              <a:buChar char="•"/>
            </a:pPr>
            <a:endParaRPr lang="en-US" b="1" dirty="0" smtClean="0"/>
          </a:p>
          <a:p>
            <a:pPr marL="800100" lvl="1" indent="-342900">
              <a:lnSpc>
                <a:spcPct val="150000"/>
              </a:lnSpc>
              <a:buFont typeface="Arial" panose="020B0604020202020204" pitchFamily="34" charset="0"/>
              <a:buChar char="•"/>
            </a:pPr>
            <a:endParaRPr lang="en-US" b="1" dirty="0"/>
          </a:p>
          <a:p>
            <a:pPr marL="800100" lvl="1" indent="-342900">
              <a:lnSpc>
                <a:spcPct val="150000"/>
              </a:lnSpc>
              <a:buFont typeface="Arial" panose="020B0604020202020204" pitchFamily="34" charset="0"/>
              <a:buChar char="•"/>
            </a:pPr>
            <a:endParaRPr lang="en-US" b="1" dirty="0" smtClean="0"/>
          </a:p>
          <a:p>
            <a:pPr marL="800100" lvl="1" indent="-342900">
              <a:lnSpc>
                <a:spcPct val="150000"/>
              </a:lnSpc>
              <a:buFont typeface="Arial" panose="020B0604020202020204" pitchFamily="34" charset="0"/>
              <a:buChar char="•"/>
            </a:pPr>
            <a:endParaRPr lang="en-US" b="1" dirty="0" smtClean="0"/>
          </a:p>
          <a:p>
            <a:pPr marL="800100" lvl="2" indent="-342900">
              <a:buFont typeface="Symbol" pitchFamily="18" charset="2"/>
              <a:buChar char=""/>
            </a:pPr>
            <a:endParaRPr lang="es-ES" sz="2400" b="1" dirty="0" smtClean="0"/>
          </a:p>
        </p:txBody>
      </p:sp>
      <p:sp>
        <p:nvSpPr>
          <p:cNvPr id="4" name="Rounded Rectangle 3"/>
          <p:cNvSpPr/>
          <p:nvPr/>
        </p:nvSpPr>
        <p:spPr>
          <a:xfrm>
            <a:off x="494840" y="4528375"/>
            <a:ext cx="8136904"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t>T</a:t>
            </a:r>
            <a:r>
              <a:rPr lang="en-US" sz="2300" b="1" dirty="0" smtClean="0"/>
              <a:t>hus</a:t>
            </a:r>
            <a:r>
              <a:rPr lang="en-US" sz="2300" b="1" dirty="0"/>
              <a:t>, in </a:t>
            </a:r>
            <a:r>
              <a:rPr lang="en-US" sz="2300" b="1" dirty="0" smtClean="0"/>
              <a:t>France, practices </a:t>
            </a:r>
            <a:r>
              <a:rPr lang="en-US" sz="2300" b="1" dirty="0"/>
              <a:t>and </a:t>
            </a:r>
            <a:r>
              <a:rPr lang="en-US" sz="2300" b="1" dirty="0" smtClean="0"/>
              <a:t>policies should be more connected with U&amp;IR and Licensing relations</a:t>
            </a:r>
            <a:endParaRPr lang="pt-PT" sz="2300" dirty="0"/>
          </a:p>
        </p:txBody>
      </p:sp>
    </p:spTree>
    <p:extLst>
      <p:ext uri="{BB962C8B-B14F-4D97-AF65-F5344CB8AC3E}">
        <p14:creationId xmlns:p14="http://schemas.microsoft.com/office/powerpoint/2010/main" val="341373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3950"/>
            <a:ext cx="8280920" cy="5724644"/>
          </a:xfrm>
          <a:prstGeom prst="rect">
            <a:avLst/>
          </a:prstGeom>
          <a:noFill/>
        </p:spPr>
        <p:txBody>
          <a:bodyPr wrap="square" rtlCol="0">
            <a:spAutoFit/>
          </a:bodyPr>
          <a:lstStyle/>
          <a:p>
            <a:pPr>
              <a:lnSpc>
                <a:spcPct val="150000"/>
              </a:lnSpc>
            </a:pPr>
            <a:r>
              <a:rPr lang="es-ES" sz="2000" b="1" dirty="0" smtClean="0">
                <a:solidFill>
                  <a:srgbClr val="0070C0"/>
                </a:solidFill>
                <a:cs typeface="Times New Roman" pitchFamily="18" charset="0"/>
              </a:rPr>
              <a:t>Indicators </a:t>
            </a:r>
            <a:r>
              <a:rPr lang="es-ES" sz="2000" b="1" dirty="0">
                <a:solidFill>
                  <a:srgbClr val="0070C0"/>
                </a:solidFill>
                <a:cs typeface="Times New Roman" pitchFamily="18" charset="0"/>
              </a:rPr>
              <a:t>that have a </a:t>
            </a:r>
            <a:r>
              <a:rPr lang="es-ES" sz="2000" b="1" u="sng" dirty="0">
                <a:solidFill>
                  <a:srgbClr val="0070C0"/>
                </a:solidFill>
                <a:cs typeface="Times New Roman" pitchFamily="18" charset="0"/>
              </a:rPr>
              <a:t>More Positive </a:t>
            </a:r>
            <a:r>
              <a:rPr lang="es-ES" sz="2000" b="1" dirty="0">
                <a:solidFill>
                  <a:srgbClr val="0070C0"/>
                </a:solidFill>
                <a:cs typeface="Times New Roman" pitchFamily="18" charset="0"/>
              </a:rPr>
              <a:t>Impact on TFP in </a:t>
            </a:r>
            <a:r>
              <a:rPr lang="en-GB" sz="2000" b="1" dirty="0" smtClean="0">
                <a:solidFill>
                  <a:srgbClr val="0070C0"/>
                </a:solidFill>
                <a:cs typeface="Times New Roman" pitchFamily="18" charset="0"/>
              </a:rPr>
              <a:t>Lithuania</a:t>
            </a:r>
            <a:endParaRPr lang="en-US" sz="2000" b="1" dirty="0"/>
          </a:p>
          <a:p>
            <a:pPr>
              <a:lnSpc>
                <a:spcPct val="150000"/>
              </a:lnSpc>
            </a:pPr>
            <a:r>
              <a:rPr lang="en-US" sz="2400" b="1" dirty="0"/>
              <a:t>Based on TFP analysis, indicators that should be focused on</a:t>
            </a:r>
            <a:r>
              <a:rPr lang="en-US" sz="2400" b="1" dirty="0" smtClean="0"/>
              <a:t>:</a:t>
            </a:r>
          </a:p>
          <a:p>
            <a:pPr marL="342900" indent="-342900">
              <a:lnSpc>
                <a:spcPct val="150000"/>
              </a:lnSpc>
              <a:buFont typeface="Wingdings" panose="05000000000000000000" pitchFamily="2" charset="2"/>
              <a:buChar char="§"/>
            </a:pPr>
            <a:endParaRPr lang="en-US" sz="2400" b="1" dirty="0"/>
          </a:p>
          <a:p>
            <a:pPr marL="800100" lvl="1" indent="-342900">
              <a:buFont typeface="Wingdings" panose="05000000000000000000" pitchFamily="2" charset="2"/>
              <a:buChar char="§"/>
            </a:pPr>
            <a:r>
              <a:rPr lang="en-US" b="1" dirty="0" smtClean="0"/>
              <a:t>Percentage </a:t>
            </a:r>
            <a:r>
              <a:rPr lang="en-US" b="1" dirty="0"/>
              <a:t>youth aged 20-24 having attained at least upper secondary level </a:t>
            </a:r>
            <a:r>
              <a:rPr lang="en-US" b="1" dirty="0" smtClean="0"/>
              <a:t>education</a:t>
            </a:r>
          </a:p>
          <a:p>
            <a:pPr marL="800100" lvl="1" indent="-342900">
              <a:buFont typeface="Wingdings" panose="05000000000000000000" pitchFamily="2" charset="2"/>
              <a:buChar char="§"/>
            </a:pPr>
            <a:endParaRPr lang="en-US" b="1" dirty="0"/>
          </a:p>
          <a:p>
            <a:pPr marL="742950" lvl="1" indent="-285750">
              <a:buFont typeface="Wingdings" panose="05000000000000000000" pitchFamily="2" charset="2"/>
              <a:buChar char="§"/>
            </a:pPr>
            <a:r>
              <a:rPr lang="en-US" b="1" dirty="0" smtClean="0"/>
              <a:t>(2) Non-R&amp;D </a:t>
            </a:r>
            <a:r>
              <a:rPr lang="en-US" b="1" dirty="0"/>
              <a:t>innovation expenditures as % of </a:t>
            </a:r>
            <a:r>
              <a:rPr lang="en-US" b="1" dirty="0" smtClean="0"/>
              <a:t>turnover</a:t>
            </a:r>
          </a:p>
          <a:p>
            <a:pPr marL="742950" lvl="1" indent="-285750">
              <a:buFont typeface="Wingdings" panose="05000000000000000000" pitchFamily="2" charset="2"/>
              <a:buChar char="§"/>
            </a:pPr>
            <a:endParaRPr lang="en-US" b="1" dirty="0" smtClean="0"/>
          </a:p>
          <a:p>
            <a:pPr marL="742950" lvl="1" indent="-285750">
              <a:buFont typeface="Wingdings" panose="05000000000000000000" pitchFamily="2" charset="2"/>
              <a:buChar char="§"/>
            </a:pPr>
            <a:r>
              <a:rPr lang="en-US" b="1" dirty="0" smtClean="0"/>
              <a:t>(3) SMEs </a:t>
            </a:r>
            <a:r>
              <a:rPr lang="en-US" b="1" dirty="0"/>
              <a:t>innovating in-house as % of SMEs </a:t>
            </a:r>
            <a:endParaRPr lang="en-US" b="1" dirty="0" smtClean="0"/>
          </a:p>
          <a:p>
            <a:pPr marL="457200" lvl="2"/>
            <a:endParaRPr lang="es-ES" b="1" dirty="0" smtClean="0"/>
          </a:p>
          <a:p>
            <a:pPr marL="457200" lvl="2"/>
            <a:r>
              <a:rPr lang="en-US" b="1" dirty="0"/>
              <a:t>(1</a:t>
            </a:r>
            <a:r>
              <a:rPr lang="en-US" b="1" dirty="0" smtClean="0"/>
              <a:t>), </a:t>
            </a:r>
            <a:r>
              <a:rPr lang="en-US" b="1" dirty="0"/>
              <a:t>(2</a:t>
            </a:r>
            <a:r>
              <a:rPr lang="en-US" b="1" dirty="0" smtClean="0"/>
              <a:t>) and (3) </a:t>
            </a:r>
            <a:r>
              <a:rPr lang="en-US" b="1" dirty="0"/>
              <a:t>are affected by University-industry </a:t>
            </a:r>
            <a:r>
              <a:rPr lang="en-US" b="1" dirty="0" smtClean="0"/>
              <a:t>relations</a:t>
            </a:r>
          </a:p>
          <a:p>
            <a:pPr marL="457200" lvl="2"/>
            <a:endParaRPr lang="en-US" sz="2400" b="1" dirty="0">
              <a:solidFill>
                <a:schemeClr val="accent1">
                  <a:lumMod val="75000"/>
                </a:schemeClr>
              </a:solidFill>
            </a:endParaRPr>
          </a:p>
          <a:p>
            <a:pPr marL="457200" lvl="2"/>
            <a:endParaRPr lang="en-US" sz="2400" b="1" dirty="0">
              <a:solidFill>
                <a:schemeClr val="accent1">
                  <a:lumMod val="75000"/>
                </a:schemeClr>
              </a:solidFill>
            </a:endParaRPr>
          </a:p>
          <a:p>
            <a:pPr marL="457200" lvl="2"/>
            <a:endParaRPr lang="en-US" sz="2400" b="1" dirty="0" smtClean="0">
              <a:solidFill>
                <a:schemeClr val="accent1">
                  <a:lumMod val="75000"/>
                </a:schemeClr>
              </a:solidFill>
            </a:endParaRPr>
          </a:p>
          <a:p>
            <a:pPr marL="457200" lvl="2"/>
            <a:endParaRPr lang="en-US" sz="2400" b="1" dirty="0">
              <a:solidFill>
                <a:schemeClr val="accent1">
                  <a:lumMod val="75000"/>
                </a:schemeClr>
              </a:solidFill>
            </a:endParaRPr>
          </a:p>
          <a:p>
            <a:pPr marL="457200" lvl="2"/>
            <a:endParaRPr lang="pt-PT" sz="2400" dirty="0">
              <a:solidFill>
                <a:schemeClr val="accent1">
                  <a:lumMod val="75000"/>
                </a:schemeClr>
              </a:solidFill>
            </a:endParaRPr>
          </a:p>
        </p:txBody>
      </p:sp>
      <p:sp>
        <p:nvSpPr>
          <p:cNvPr id="4" name="Rounded Rectangle 3"/>
          <p:cNvSpPr/>
          <p:nvPr/>
        </p:nvSpPr>
        <p:spPr>
          <a:xfrm>
            <a:off x="467544" y="4200487"/>
            <a:ext cx="8136904"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t>T</a:t>
            </a:r>
            <a:r>
              <a:rPr lang="en-US" sz="2300" b="1" dirty="0" smtClean="0"/>
              <a:t>hus</a:t>
            </a:r>
            <a:r>
              <a:rPr lang="en-US" sz="2300" b="1" dirty="0"/>
              <a:t>, in </a:t>
            </a:r>
            <a:r>
              <a:rPr lang="en-US" sz="2300" b="1" dirty="0" smtClean="0"/>
              <a:t>Lithuania, practices </a:t>
            </a:r>
            <a:r>
              <a:rPr lang="en-US" sz="2300" b="1" dirty="0"/>
              <a:t>and </a:t>
            </a:r>
            <a:r>
              <a:rPr lang="en-US" sz="2300" b="1" dirty="0" smtClean="0"/>
              <a:t>policies implemented should be more connected with U-I  relations</a:t>
            </a:r>
            <a:endParaRPr lang="pt-PT" sz="2300" dirty="0"/>
          </a:p>
        </p:txBody>
      </p:sp>
    </p:spTree>
    <p:extLst>
      <p:ext uri="{BB962C8B-B14F-4D97-AF65-F5344CB8AC3E}">
        <p14:creationId xmlns:p14="http://schemas.microsoft.com/office/powerpoint/2010/main" val="2040335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3950"/>
            <a:ext cx="8280920" cy="5724644"/>
          </a:xfrm>
          <a:prstGeom prst="rect">
            <a:avLst/>
          </a:prstGeom>
          <a:noFill/>
        </p:spPr>
        <p:txBody>
          <a:bodyPr wrap="square" rtlCol="0">
            <a:spAutoFit/>
          </a:bodyPr>
          <a:lstStyle/>
          <a:p>
            <a:r>
              <a:rPr lang="es-ES" sz="2400" b="1" dirty="0">
                <a:solidFill>
                  <a:srgbClr val="0070C0"/>
                </a:solidFill>
                <a:cs typeface="Times New Roman" pitchFamily="18" charset="0"/>
              </a:rPr>
              <a:t>Indicators that have a </a:t>
            </a:r>
            <a:r>
              <a:rPr lang="es-ES" sz="2400" b="1" u="sng" dirty="0">
                <a:solidFill>
                  <a:srgbClr val="0070C0"/>
                </a:solidFill>
                <a:cs typeface="Times New Roman" pitchFamily="18" charset="0"/>
              </a:rPr>
              <a:t>More Positive </a:t>
            </a:r>
            <a:r>
              <a:rPr lang="es-ES" sz="2400" b="1" dirty="0">
                <a:solidFill>
                  <a:srgbClr val="0070C0"/>
                </a:solidFill>
                <a:cs typeface="Times New Roman" pitchFamily="18" charset="0"/>
              </a:rPr>
              <a:t>Impact on TFP in </a:t>
            </a:r>
            <a:r>
              <a:rPr lang="en-GB" sz="2400" b="1" dirty="0" smtClean="0">
                <a:solidFill>
                  <a:srgbClr val="0070C0"/>
                </a:solidFill>
                <a:cs typeface="Times New Roman" pitchFamily="18" charset="0"/>
              </a:rPr>
              <a:t>Portugal</a:t>
            </a:r>
            <a:endParaRPr lang="en-US" sz="2400" b="1" dirty="0"/>
          </a:p>
          <a:p>
            <a:pPr>
              <a:lnSpc>
                <a:spcPct val="150000"/>
              </a:lnSpc>
            </a:pPr>
            <a:r>
              <a:rPr lang="en-US" sz="2000" b="1" dirty="0"/>
              <a:t>Based on TFP analysis, indicators that should be focused on:</a:t>
            </a:r>
          </a:p>
          <a:p>
            <a:endParaRPr lang="en-US" sz="2100" b="1" dirty="0" smtClean="0"/>
          </a:p>
          <a:p>
            <a:pPr marL="914400" lvl="1" indent="-457200">
              <a:buFont typeface="+mj-lt"/>
              <a:buAutoNum type="arabicPeriod"/>
            </a:pPr>
            <a:r>
              <a:rPr lang="en-US" sz="1900" b="1" dirty="0" smtClean="0"/>
              <a:t>New </a:t>
            </a:r>
            <a:r>
              <a:rPr lang="en-US" sz="1900" b="1" dirty="0"/>
              <a:t>doctorate graduates (ISCED 6) per 1000 population aged 25-34</a:t>
            </a:r>
          </a:p>
          <a:p>
            <a:pPr marL="914400" lvl="1" indent="-457200">
              <a:buFont typeface="+mj-lt"/>
              <a:buAutoNum type="arabicPeriod"/>
            </a:pPr>
            <a:r>
              <a:rPr lang="en-US" sz="1900" b="1" dirty="0"/>
              <a:t>Percentage population aged 30-34 having completed tertiary </a:t>
            </a:r>
            <a:r>
              <a:rPr lang="en-US" sz="1900" b="1" dirty="0" smtClean="0"/>
              <a:t>education</a:t>
            </a:r>
          </a:p>
          <a:p>
            <a:pPr marL="914400" lvl="1" indent="-457200">
              <a:buFont typeface="+mj-lt"/>
              <a:buAutoNum type="arabicPeriod"/>
            </a:pPr>
            <a:r>
              <a:rPr lang="en-US" sz="1900" b="1" dirty="0"/>
              <a:t>Percentage youth aged 20-24 having attained at least upper secondary level education</a:t>
            </a:r>
            <a:endParaRPr lang="en-US" sz="1900" b="1" dirty="0" smtClean="0"/>
          </a:p>
          <a:p>
            <a:pPr marL="914400" lvl="1" indent="-457200">
              <a:buFont typeface="+mj-lt"/>
              <a:buAutoNum type="arabicPeriod"/>
            </a:pPr>
            <a:r>
              <a:rPr lang="en-US" sz="1900" b="1" dirty="0" smtClean="0"/>
              <a:t>Innovative </a:t>
            </a:r>
            <a:r>
              <a:rPr lang="en-US" sz="1900" b="1" dirty="0"/>
              <a:t>SMEs collaborating with others as % of </a:t>
            </a:r>
            <a:r>
              <a:rPr lang="en-US" sz="1900" b="1" dirty="0" smtClean="0"/>
              <a:t>SMEs</a:t>
            </a:r>
          </a:p>
          <a:p>
            <a:pPr marL="914400" lvl="1" indent="-457200">
              <a:buFont typeface="+mj-lt"/>
              <a:buAutoNum type="arabicPeriod"/>
            </a:pPr>
            <a:r>
              <a:rPr lang="en-US" sz="1900" b="1" dirty="0"/>
              <a:t>SMEs introducing product or process innovations as % of SMEs</a:t>
            </a:r>
            <a:endParaRPr lang="en-US" sz="1900" b="1" dirty="0" smtClean="0"/>
          </a:p>
          <a:p>
            <a:pPr marL="800100" lvl="2" indent="-342900">
              <a:buFont typeface="Symbol" pitchFamily="18" charset="2"/>
              <a:buChar char=""/>
            </a:pPr>
            <a:r>
              <a:rPr lang="en-US" sz="2400" b="1" dirty="0" smtClean="0"/>
              <a:t>affect  University-Industry </a:t>
            </a:r>
            <a:r>
              <a:rPr lang="en-US" sz="2400" b="1" dirty="0"/>
              <a:t>R</a:t>
            </a:r>
            <a:r>
              <a:rPr lang="en-US" sz="2400" b="1" dirty="0" smtClean="0"/>
              <a:t>elations</a:t>
            </a:r>
            <a:endParaRPr lang="en-US" sz="2400" b="1" dirty="0"/>
          </a:p>
          <a:p>
            <a:pPr marL="285750" indent="-285750">
              <a:buFont typeface="Arial" pitchFamily="34" charset="0"/>
              <a:buChar char="•"/>
            </a:pPr>
            <a:endParaRPr lang="pt-PT" sz="1200" dirty="0"/>
          </a:p>
          <a:p>
            <a:pPr marL="914400" lvl="1" indent="-457200">
              <a:buFont typeface="+mj-lt"/>
              <a:buAutoNum type="arabicPeriod"/>
            </a:pPr>
            <a:r>
              <a:rPr lang="en-US" sz="1900" b="1" dirty="0"/>
              <a:t>PCT patents applications per billion GDP (in PPS€</a:t>
            </a:r>
            <a:r>
              <a:rPr lang="en-US" sz="1900" b="1" dirty="0" smtClean="0"/>
              <a:t>)</a:t>
            </a:r>
          </a:p>
          <a:p>
            <a:pPr marL="914400" lvl="1" indent="-457200">
              <a:buFont typeface="+mj-lt"/>
              <a:buAutoNum type="arabicPeriod"/>
            </a:pPr>
            <a:r>
              <a:rPr lang="en-US" sz="1900" b="1" dirty="0"/>
              <a:t>Community trademarks per billion GDP (in PPS€)</a:t>
            </a:r>
            <a:endParaRPr lang="en-US" sz="1900" b="1" dirty="0" smtClean="0"/>
          </a:p>
          <a:p>
            <a:pPr marL="800100" lvl="2" indent="-342900">
              <a:buFont typeface="Symbol" pitchFamily="18" charset="2"/>
              <a:buChar char=""/>
            </a:pPr>
            <a:r>
              <a:rPr lang="en-US" sz="2400" b="1" dirty="0" smtClean="0"/>
              <a:t>affect  Licensing</a:t>
            </a:r>
          </a:p>
          <a:p>
            <a:pPr marL="800100" lvl="2" indent="-342900">
              <a:buFont typeface="Symbol" pitchFamily="18" charset="2"/>
              <a:buChar char=""/>
            </a:pPr>
            <a:endParaRPr lang="en-US" sz="1200" b="1" dirty="0"/>
          </a:p>
          <a:p>
            <a:pPr marL="914400" lvl="1" indent="-457200">
              <a:buFont typeface="+mj-lt"/>
              <a:buAutoNum type="arabicPeriod"/>
            </a:pPr>
            <a:r>
              <a:rPr lang="en-US" sz="1900" b="1" dirty="0"/>
              <a:t>Medium and high-tech product exports as % total product exports</a:t>
            </a:r>
          </a:p>
          <a:p>
            <a:pPr marL="800100" lvl="2" indent="-342900">
              <a:buFont typeface="Symbol" pitchFamily="18" charset="2"/>
              <a:buChar char=""/>
            </a:pPr>
            <a:r>
              <a:rPr lang="en-US" sz="2400" b="1" dirty="0" smtClean="0"/>
              <a:t>affect  Spin-off and </a:t>
            </a:r>
            <a:r>
              <a:rPr lang="en-US" sz="2400" b="1" dirty="0"/>
              <a:t>E</a:t>
            </a:r>
            <a:r>
              <a:rPr lang="en-US" sz="2400" b="1" dirty="0" smtClean="0"/>
              <a:t>ntrepreneurship</a:t>
            </a:r>
          </a:p>
          <a:p>
            <a:pPr marL="457200" lvl="2"/>
            <a:endParaRPr lang="pt-PT" sz="2400" dirty="0">
              <a:solidFill>
                <a:schemeClr val="accent1">
                  <a:lumMod val="75000"/>
                </a:schemeClr>
              </a:solidFill>
            </a:endParaRPr>
          </a:p>
        </p:txBody>
      </p:sp>
      <p:sp>
        <p:nvSpPr>
          <p:cNvPr id="5" name="Rounded Rectangle 4"/>
          <p:cNvSpPr/>
          <p:nvPr/>
        </p:nvSpPr>
        <p:spPr>
          <a:xfrm>
            <a:off x="475933" y="5638800"/>
            <a:ext cx="8136904" cy="919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t>Thus</a:t>
            </a:r>
            <a:r>
              <a:rPr lang="en-US" sz="2300" b="1" dirty="0"/>
              <a:t>, in </a:t>
            </a:r>
            <a:r>
              <a:rPr lang="en-US" sz="2300" b="1" dirty="0" smtClean="0"/>
              <a:t>Portugal, practices </a:t>
            </a:r>
            <a:r>
              <a:rPr lang="en-US" sz="2300" b="1" dirty="0"/>
              <a:t>and </a:t>
            </a:r>
            <a:r>
              <a:rPr lang="en-US" sz="2300" b="1" dirty="0" smtClean="0"/>
              <a:t>policies implemented should be more connected with U-I  relations</a:t>
            </a:r>
            <a:endParaRPr lang="pt-PT" sz="2300" dirty="0"/>
          </a:p>
        </p:txBody>
      </p:sp>
    </p:spTree>
    <p:extLst>
      <p:ext uri="{BB962C8B-B14F-4D97-AF65-F5344CB8AC3E}">
        <p14:creationId xmlns:p14="http://schemas.microsoft.com/office/powerpoint/2010/main" val="2273042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KT Force Partners Theme Performance</a:t>
            </a:r>
            <a:endParaRPr lang="en-GB" dirty="0">
              <a:solidFill>
                <a:schemeClr val="tx2"/>
              </a:solidFill>
            </a:endParaRPr>
          </a:p>
        </p:txBody>
      </p:sp>
      <p:pic>
        <p:nvPicPr>
          <p:cNvPr id="205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057400"/>
            <a:ext cx="6705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133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b="1" i="1" dirty="0" smtClean="0">
                <a:solidFill>
                  <a:schemeClr val="tx2"/>
                </a:solidFill>
              </a:rPr>
              <a:t>Implementation Plans </a:t>
            </a:r>
            <a:endParaRPr lang="en-GB" b="1" i="1" dirty="0">
              <a:solidFill>
                <a:schemeClr val="tx2"/>
              </a:solidFill>
            </a:endParaRPr>
          </a:p>
        </p:txBody>
      </p:sp>
      <p:sp>
        <p:nvSpPr>
          <p:cNvPr id="3" name="TextBox 2"/>
          <p:cNvSpPr txBox="1"/>
          <p:nvPr/>
        </p:nvSpPr>
        <p:spPr>
          <a:xfrm>
            <a:off x="518020" y="1295400"/>
            <a:ext cx="7924800" cy="8402300"/>
          </a:xfrm>
          <a:prstGeom prst="rect">
            <a:avLst/>
          </a:prstGeom>
          <a:noFill/>
        </p:spPr>
        <p:txBody>
          <a:bodyPr wrap="square" rtlCol="0">
            <a:spAutoFit/>
          </a:bodyPr>
          <a:lstStyle/>
          <a:p>
            <a:pPr algn="just"/>
            <a:endParaRPr lang="en-IE" dirty="0" smtClean="0"/>
          </a:p>
          <a:p>
            <a:pPr marL="285750" indent="-285750" algn="just">
              <a:buFont typeface="Wingdings" panose="05000000000000000000" pitchFamily="2" charset="2"/>
              <a:buChar char="§"/>
            </a:pPr>
            <a:r>
              <a:rPr lang="en-GB" dirty="0"/>
              <a:t>Data based of policies and </a:t>
            </a:r>
            <a:r>
              <a:rPr lang="en-GB" dirty="0" smtClean="0"/>
              <a:t>practices</a:t>
            </a:r>
          </a:p>
          <a:p>
            <a:pPr algn="just"/>
            <a:endParaRPr lang="en-GB" dirty="0" smtClean="0"/>
          </a:p>
          <a:p>
            <a:pPr marL="285750" indent="-285750" algn="just">
              <a:buFont typeface="Wingdings" panose="05000000000000000000" pitchFamily="2" charset="2"/>
              <a:buChar char="§"/>
            </a:pPr>
            <a:r>
              <a:rPr lang="en-IE" dirty="0"/>
              <a:t>The planning phase identifies the proposed practices chosen for implementation, why the practice was chosen, the expected outcome, and lead and supporting stakeholders. </a:t>
            </a:r>
            <a:endParaRPr lang="en-IE" dirty="0" smtClean="0"/>
          </a:p>
          <a:p>
            <a:pPr marL="285750" indent="-285750" algn="just">
              <a:buFont typeface="Wingdings" panose="05000000000000000000" pitchFamily="2" charset="2"/>
              <a:buChar char="§"/>
            </a:pPr>
            <a:endParaRPr lang="en-IE" dirty="0"/>
          </a:p>
          <a:p>
            <a:pPr marL="285750" indent="-285750" algn="just">
              <a:buFont typeface="Wingdings" panose="05000000000000000000" pitchFamily="2" charset="2"/>
              <a:buChar char="§"/>
            </a:pPr>
            <a:r>
              <a:rPr lang="en-IE" dirty="0"/>
              <a:t>Plan </a:t>
            </a:r>
            <a:r>
              <a:rPr lang="en-IE" dirty="0" smtClean="0"/>
              <a:t>measures </a:t>
            </a:r>
            <a:r>
              <a:rPr lang="en-IE" dirty="0"/>
              <a:t>the progression of the region over a 3 year period and each year the template consists of a </a:t>
            </a:r>
            <a:r>
              <a:rPr lang="en-IE" dirty="0" smtClean="0"/>
              <a:t>re-planning </a:t>
            </a:r>
            <a:r>
              <a:rPr lang="en-IE" dirty="0"/>
              <a:t>and </a:t>
            </a:r>
            <a:r>
              <a:rPr lang="en-IE" dirty="0" smtClean="0"/>
              <a:t>re-measurement </a:t>
            </a:r>
            <a:r>
              <a:rPr lang="en-IE" dirty="0"/>
              <a:t>phase.</a:t>
            </a:r>
          </a:p>
          <a:p>
            <a:pPr algn="just"/>
            <a:endParaRPr lang="en-IE" dirty="0" smtClean="0"/>
          </a:p>
          <a:p>
            <a:pPr marL="285750" indent="-285750" algn="just">
              <a:buFont typeface="Wingdings" panose="05000000000000000000" pitchFamily="2" charset="2"/>
              <a:buChar char="§"/>
            </a:pPr>
            <a:r>
              <a:rPr lang="en-IE" dirty="0" smtClean="0"/>
              <a:t> </a:t>
            </a:r>
            <a:r>
              <a:rPr lang="en-IE" dirty="0"/>
              <a:t>Post first year analysis, the TFP and the indicator analysis is recalculated to determine if practice and policy development should remain on the current indicator track or if the order and focus of indicators should be altered to address the varying needs of the region as it progress towards the future regional </a:t>
            </a:r>
            <a:r>
              <a:rPr lang="en-IE" dirty="0" smtClean="0"/>
              <a:t>scenario.</a:t>
            </a:r>
          </a:p>
          <a:p>
            <a:pPr marL="285750" indent="-285750" algn="just">
              <a:buFont typeface="Wingdings" panose="05000000000000000000" pitchFamily="2" charset="2"/>
              <a:buChar char="§"/>
            </a:pPr>
            <a:endParaRPr lang="en-GB" dirty="0" smtClean="0"/>
          </a:p>
          <a:p>
            <a:pPr marL="285750" indent="-285750">
              <a:buFont typeface="Wingdings" panose="05000000000000000000" pitchFamily="2" charset="2"/>
              <a:buChar char="§"/>
            </a:pPr>
            <a:r>
              <a:rPr lang="en-IE" dirty="0"/>
              <a:t>Phase 2 is conducted 12 months later and examines the expected outcomes and the actual outcomes that occurred.</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 </a:t>
            </a:r>
            <a:endParaRPr lang="en-GB" dirty="0"/>
          </a:p>
        </p:txBody>
      </p:sp>
    </p:spTree>
    <p:extLst>
      <p:ext uri="{BB962C8B-B14F-4D97-AF65-F5344CB8AC3E}">
        <p14:creationId xmlns:p14="http://schemas.microsoft.com/office/powerpoint/2010/main" val="3232333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chemeClr val="tx2"/>
                </a:solidFill>
              </a:rPr>
              <a:t>Challenges</a:t>
            </a:r>
            <a:endParaRPr lang="en-GB" b="1" i="1" dirty="0">
              <a:solidFill>
                <a:schemeClr val="tx2"/>
              </a:solidFill>
            </a:endParaRPr>
          </a:p>
        </p:txBody>
      </p:sp>
      <p:sp>
        <p:nvSpPr>
          <p:cNvPr id="3" name="TextBox 2"/>
          <p:cNvSpPr txBox="1"/>
          <p:nvPr/>
        </p:nvSpPr>
        <p:spPr>
          <a:xfrm>
            <a:off x="762000" y="1828800"/>
            <a:ext cx="7239000" cy="4308872"/>
          </a:xfrm>
          <a:prstGeom prst="rect">
            <a:avLst/>
          </a:prstGeom>
          <a:noFill/>
        </p:spPr>
        <p:txBody>
          <a:bodyPr wrap="square" rtlCol="0">
            <a:spAutoFit/>
          </a:bodyPr>
          <a:lstStyle/>
          <a:p>
            <a:pPr marL="285750" indent="-285750">
              <a:buFont typeface="Wingdings" panose="05000000000000000000" pitchFamily="2" charset="2"/>
              <a:buChar char="§"/>
            </a:pPr>
            <a:r>
              <a:rPr lang="en-GB" sz="4400" dirty="0" smtClean="0"/>
              <a:t>Resources</a:t>
            </a:r>
          </a:p>
          <a:p>
            <a:pPr marL="285750" indent="-285750">
              <a:buFont typeface="Wingdings" panose="05000000000000000000" pitchFamily="2" charset="2"/>
              <a:buChar char="§"/>
            </a:pPr>
            <a:endParaRPr lang="en-GB" sz="4400" dirty="0" smtClean="0"/>
          </a:p>
          <a:p>
            <a:pPr marL="285750" indent="-285750">
              <a:buFont typeface="Wingdings" panose="05000000000000000000" pitchFamily="2" charset="2"/>
              <a:buChar char="§"/>
            </a:pPr>
            <a:r>
              <a:rPr lang="en-GB" sz="4400" dirty="0" smtClean="0"/>
              <a:t>Time </a:t>
            </a:r>
          </a:p>
          <a:p>
            <a:pPr marL="285750" indent="-285750">
              <a:buFont typeface="Wingdings" panose="05000000000000000000" pitchFamily="2" charset="2"/>
              <a:buChar char="§"/>
            </a:pPr>
            <a:endParaRPr lang="en-GB" sz="4400" dirty="0"/>
          </a:p>
          <a:p>
            <a:pPr marL="285750" indent="-285750">
              <a:buFont typeface="Wingdings" panose="05000000000000000000" pitchFamily="2" charset="2"/>
              <a:buChar char="§"/>
            </a:pPr>
            <a:r>
              <a:rPr lang="en-GB" sz="4400" dirty="0"/>
              <a:t>Subjectivity </a:t>
            </a:r>
          </a:p>
          <a:p>
            <a:endParaRPr lang="en-GB" dirty="0"/>
          </a:p>
          <a:p>
            <a:endParaRPr lang="en-GB" dirty="0" smtClean="0"/>
          </a:p>
          <a:p>
            <a:endParaRPr lang="en-GB" dirty="0"/>
          </a:p>
        </p:txBody>
      </p:sp>
    </p:spTree>
    <p:extLst>
      <p:ext uri="{BB962C8B-B14F-4D97-AF65-F5344CB8AC3E}">
        <p14:creationId xmlns:p14="http://schemas.microsoft.com/office/powerpoint/2010/main" val="70009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ERA\Projects &amp; initiatives\EU-other\KTForce\Communications &amp; dissemination\folheto_ktforce_alt_17062013_print_1.jpg"/>
          <p:cNvPicPr>
            <a:picLocks noChangeAspect="1" noChangeArrowheads="1"/>
          </p:cNvPicPr>
          <p:nvPr/>
        </p:nvPicPr>
        <p:blipFill>
          <a:blip r:embed="rId2" cstate="print"/>
          <a:srcRect/>
          <a:stretch>
            <a:fillRect/>
          </a:stretch>
        </p:blipFill>
        <p:spPr bwMode="auto">
          <a:xfrm>
            <a:off x="685800" y="609600"/>
            <a:ext cx="3295650" cy="4655935"/>
          </a:xfrm>
          <a:prstGeom prst="rect">
            <a:avLst/>
          </a:prstGeom>
          <a:noFill/>
        </p:spPr>
      </p:pic>
      <p:pic>
        <p:nvPicPr>
          <p:cNvPr id="1027" name="Picture 3" descr="I:\SERA\Projects &amp; initiatives\EU-other\KTForce\Communications &amp; dissemination\folheto_ktforce_alt_17062013_print_2.jpg"/>
          <p:cNvPicPr>
            <a:picLocks noChangeAspect="1" noChangeArrowheads="1"/>
          </p:cNvPicPr>
          <p:nvPr/>
        </p:nvPicPr>
        <p:blipFill>
          <a:blip r:embed="rId3" cstate="print"/>
          <a:srcRect/>
          <a:stretch>
            <a:fillRect/>
          </a:stretch>
        </p:blipFill>
        <p:spPr bwMode="auto">
          <a:xfrm>
            <a:off x="5257800" y="609600"/>
            <a:ext cx="3276600" cy="4629022"/>
          </a:xfrm>
          <a:prstGeom prst="rect">
            <a:avLst/>
          </a:prstGeom>
          <a:noFill/>
        </p:spPr>
      </p:pic>
      <p:sp>
        <p:nvSpPr>
          <p:cNvPr id="4" name="TextBox 3"/>
          <p:cNvSpPr txBox="1"/>
          <p:nvPr/>
        </p:nvSpPr>
        <p:spPr>
          <a:xfrm>
            <a:off x="838200" y="5791200"/>
            <a:ext cx="6705600" cy="461665"/>
          </a:xfrm>
          <a:prstGeom prst="rect">
            <a:avLst/>
          </a:prstGeom>
          <a:noFill/>
        </p:spPr>
        <p:txBody>
          <a:bodyPr wrap="square" rtlCol="0">
            <a:spAutoFit/>
          </a:bodyPr>
          <a:lstStyle/>
          <a:p>
            <a:pPr algn="ctr"/>
            <a:r>
              <a:rPr lang="en-IE" sz="2400" b="1" dirty="0" smtClean="0">
                <a:solidFill>
                  <a:srgbClr val="FF0000"/>
                </a:solidFill>
              </a:rPr>
              <a:t>Thank you for your attention</a:t>
            </a:r>
            <a:endParaRPr lang="en-IE" sz="24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47800"/>
            <a:ext cx="7315200" cy="3354765"/>
          </a:xfrm>
          <a:prstGeom prst="rect">
            <a:avLst/>
          </a:prstGeom>
          <a:noFill/>
        </p:spPr>
        <p:txBody>
          <a:bodyPr wrap="square" rtlCol="0">
            <a:spAutoFit/>
          </a:bodyPr>
          <a:lstStyle/>
          <a:p>
            <a:r>
              <a:rPr lang="en-IE" b="1" dirty="0" smtClean="0">
                <a:solidFill>
                  <a:srgbClr val="FF0000"/>
                </a:solidFill>
              </a:rPr>
              <a:t>Some further reading</a:t>
            </a:r>
          </a:p>
          <a:p>
            <a:r>
              <a:rPr lang="en-IE" sz="1600" dirty="0" smtClean="0"/>
              <a:t>J. Doran, D. Jordan, E. O’Leary (2012): The effects of the frequency of spatially proximate and distant interaction and innovation by Irish SMEs, </a:t>
            </a:r>
            <a:r>
              <a:rPr lang="en-IE" sz="1600" i="1" dirty="0" smtClean="0"/>
              <a:t>Entrepreneurship &amp; Regional Development: An International Journa</a:t>
            </a:r>
            <a:r>
              <a:rPr lang="en-IE" sz="1600" dirty="0" smtClean="0"/>
              <a:t>l. </a:t>
            </a:r>
            <a:br>
              <a:rPr lang="en-IE" sz="1600" dirty="0" smtClean="0"/>
            </a:br>
            <a:r>
              <a:rPr lang="en-IE" sz="1600" dirty="0" smtClean="0"/>
              <a:t>DOI: 10.1080/08985626.2012.710261 </a:t>
            </a:r>
          </a:p>
          <a:p>
            <a:r>
              <a:rPr lang="en-IE" sz="1600" dirty="0" smtClean="0"/>
              <a:t>F. </a:t>
            </a:r>
            <a:r>
              <a:rPr lang="en-IE" sz="1600" dirty="0" err="1" smtClean="0"/>
              <a:t>Ruane</a:t>
            </a:r>
            <a:r>
              <a:rPr lang="en-IE" sz="1600" dirty="0" smtClean="0"/>
              <a:t> (2012): Research evidence and policymaking in Ireland, </a:t>
            </a:r>
            <a:r>
              <a:rPr lang="en-IE" sz="1600" i="1" dirty="0" smtClean="0"/>
              <a:t>Administration</a:t>
            </a:r>
            <a:r>
              <a:rPr lang="en-IE" sz="1600" dirty="0" smtClean="0"/>
              <a:t>, vol. 60, no. 2, pp. 119-138</a:t>
            </a:r>
            <a:br>
              <a:rPr lang="en-IE" sz="1600" dirty="0" smtClean="0"/>
            </a:br>
            <a:r>
              <a:rPr lang="en-IE" sz="1600" dirty="0" smtClean="0"/>
              <a:t>Inventions &amp; Innovations; the positive impact of ideas from research on Irish industry and society, </a:t>
            </a:r>
            <a:r>
              <a:rPr lang="en-IE" sz="1600" i="1" dirty="0" smtClean="0"/>
              <a:t>Enterprise Ireland</a:t>
            </a:r>
            <a:r>
              <a:rPr lang="en-IE" sz="1600" dirty="0" smtClean="0"/>
              <a:t>, 2011</a:t>
            </a:r>
            <a:br>
              <a:rPr lang="en-IE" sz="1600" dirty="0" smtClean="0"/>
            </a:br>
            <a:r>
              <a:rPr lang="en-IE" sz="1600" dirty="0" smtClean="0"/>
              <a:t>P. </a:t>
            </a:r>
            <a:r>
              <a:rPr lang="en-IE" sz="1600" dirty="0" err="1" smtClean="0"/>
              <a:t>Kavanagh</a:t>
            </a:r>
            <a:r>
              <a:rPr lang="en-IE" sz="1600" dirty="0" smtClean="0"/>
              <a:t>, A. Maguire, </a:t>
            </a:r>
            <a:r>
              <a:rPr lang="en-IE" sz="1600" dirty="0" err="1" smtClean="0"/>
              <a:t>J.Casey</a:t>
            </a:r>
            <a:r>
              <a:rPr lang="en-IE" sz="1600" dirty="0" smtClean="0"/>
              <a:t> (2006) :Giving It Away : Free Technology Transfer to the Irish SME Sector. </a:t>
            </a:r>
            <a:r>
              <a:rPr lang="en-IE" sz="1600" i="1" dirty="0" smtClean="0"/>
              <a:t>Research Management Review</a:t>
            </a:r>
            <a:r>
              <a:rPr lang="en-IE" sz="1600" dirty="0" smtClean="0"/>
              <a:t>, vol.15, (1) Winter/Spring.</a:t>
            </a:r>
            <a:br>
              <a:rPr lang="en-IE" sz="1600" dirty="0" smtClean="0"/>
            </a:br>
            <a:r>
              <a:rPr lang="en-IE" sz="1600" dirty="0" smtClean="0">
                <a:hlinkClick r:id="rId2"/>
              </a:rPr>
              <a:t>http://www.ktforce.eu</a:t>
            </a:r>
            <a:endParaRPr lang="en-IE" sz="1600" dirty="0" smtClean="0"/>
          </a:p>
          <a:p>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762000" y="1066798"/>
          <a:ext cx="6400800" cy="3840480"/>
        </p:xfrm>
        <a:graphic>
          <a:graphicData uri="http://schemas.openxmlformats.org/drawingml/2006/table">
            <a:tbl>
              <a:tblPr firstRow="1" bandRow="1">
                <a:tableStyleId>{5C22544A-7EE6-4342-B048-85BDC9FD1C3A}</a:tableStyleId>
              </a:tblPr>
              <a:tblGrid>
                <a:gridCol w="2133600"/>
                <a:gridCol w="2133600"/>
                <a:gridCol w="2133600"/>
              </a:tblGrid>
              <a:tr h="152400">
                <a:tc>
                  <a:txBody>
                    <a:bodyPr/>
                    <a:lstStyle/>
                    <a:p>
                      <a:endParaRPr lang="en-IE" dirty="0"/>
                    </a:p>
                  </a:txBody>
                  <a:tcPr/>
                </a:tc>
                <a:tc>
                  <a:txBody>
                    <a:bodyPr/>
                    <a:lstStyle/>
                    <a:p>
                      <a:pPr algn="ctr"/>
                      <a:r>
                        <a:rPr lang="en-IE" dirty="0" smtClean="0"/>
                        <a:t>South-East</a:t>
                      </a:r>
                      <a:endParaRPr lang="en-IE" dirty="0"/>
                    </a:p>
                  </a:txBody>
                  <a:tcPr/>
                </a:tc>
                <a:tc>
                  <a:txBody>
                    <a:bodyPr/>
                    <a:lstStyle/>
                    <a:p>
                      <a:pPr algn="ctr"/>
                      <a:r>
                        <a:rPr lang="en-IE" dirty="0" smtClean="0"/>
                        <a:t>National</a:t>
                      </a:r>
                      <a:endParaRPr lang="en-IE" dirty="0"/>
                    </a:p>
                  </a:txBody>
                  <a:tcPr/>
                </a:tc>
              </a:tr>
              <a:tr h="266700">
                <a:tc>
                  <a:txBody>
                    <a:bodyPr/>
                    <a:lstStyle/>
                    <a:p>
                      <a:r>
                        <a:rPr lang="en-IE" dirty="0" smtClean="0"/>
                        <a:t>GVA per capita (2012)</a:t>
                      </a:r>
                      <a:endParaRPr lang="en-IE" dirty="0"/>
                    </a:p>
                  </a:txBody>
                  <a:tcPr/>
                </a:tc>
                <a:tc>
                  <a:txBody>
                    <a:bodyPr/>
                    <a:lstStyle/>
                    <a:p>
                      <a:pPr algn="ctr"/>
                      <a:r>
                        <a:rPr lang="en-IE" dirty="0" smtClean="0"/>
                        <a:t>67.4%</a:t>
                      </a:r>
                      <a:endParaRPr lang="en-IE" dirty="0"/>
                    </a:p>
                  </a:txBody>
                  <a:tcPr/>
                </a:tc>
                <a:tc>
                  <a:txBody>
                    <a:bodyPr/>
                    <a:lstStyle/>
                    <a:p>
                      <a:pPr algn="ctr"/>
                      <a:r>
                        <a:rPr lang="en-IE" dirty="0" smtClean="0"/>
                        <a:t>100%</a:t>
                      </a:r>
                      <a:endParaRPr lang="en-IE" dirty="0"/>
                    </a:p>
                  </a:txBody>
                  <a:tcPr/>
                </a:tc>
              </a:tr>
              <a:tr h="266700">
                <a:tc>
                  <a:txBody>
                    <a:bodyPr/>
                    <a:lstStyle/>
                    <a:p>
                      <a:r>
                        <a:rPr lang="en-IE" dirty="0" smtClean="0"/>
                        <a:t>Unemployment rate (2013)</a:t>
                      </a:r>
                      <a:endParaRPr lang="en-IE" dirty="0"/>
                    </a:p>
                  </a:txBody>
                  <a:tcPr/>
                </a:tc>
                <a:tc>
                  <a:txBody>
                    <a:bodyPr/>
                    <a:lstStyle/>
                    <a:p>
                      <a:pPr algn="ctr"/>
                      <a:r>
                        <a:rPr lang="en-IE" dirty="0" smtClean="0"/>
                        <a:t>18.3-19.3%</a:t>
                      </a:r>
                      <a:endParaRPr lang="en-IE" dirty="0"/>
                    </a:p>
                  </a:txBody>
                  <a:tcPr/>
                </a:tc>
                <a:tc>
                  <a:txBody>
                    <a:bodyPr/>
                    <a:lstStyle/>
                    <a:p>
                      <a:pPr algn="ctr"/>
                      <a:r>
                        <a:rPr lang="en-IE" dirty="0" smtClean="0"/>
                        <a:t>14.7-15%</a:t>
                      </a:r>
                      <a:endParaRPr lang="en-IE" dirty="0"/>
                    </a:p>
                  </a:txBody>
                  <a:tcPr/>
                </a:tc>
              </a:tr>
              <a:tr h="266700">
                <a:tc>
                  <a:txBody>
                    <a:bodyPr/>
                    <a:lstStyle/>
                    <a:p>
                      <a:r>
                        <a:rPr lang="en-GB" sz="1800" dirty="0" smtClean="0"/>
                        <a:t>Labour Force participation rate </a:t>
                      </a:r>
                      <a:endParaRPr lang="en-IE" dirty="0"/>
                    </a:p>
                  </a:txBody>
                  <a:tcPr/>
                </a:tc>
                <a:tc>
                  <a:txBody>
                    <a:bodyPr/>
                    <a:lstStyle/>
                    <a:p>
                      <a:pPr algn="ctr"/>
                      <a:r>
                        <a:rPr lang="en-IE" dirty="0" smtClean="0"/>
                        <a:t>58.4%</a:t>
                      </a:r>
                      <a:endParaRPr lang="en-IE" dirty="0"/>
                    </a:p>
                  </a:txBody>
                  <a:tcPr/>
                </a:tc>
                <a:tc>
                  <a:txBody>
                    <a:bodyPr/>
                    <a:lstStyle/>
                    <a:p>
                      <a:pPr algn="ctr"/>
                      <a:r>
                        <a:rPr lang="en-IE" dirty="0" smtClean="0"/>
                        <a:t>60.5%</a:t>
                      </a:r>
                      <a:endParaRPr lang="en-IE" dirty="0"/>
                    </a:p>
                  </a:txBody>
                  <a:tcPr/>
                </a:tc>
              </a:tr>
              <a:tr h="381000">
                <a:tc>
                  <a:txBody>
                    <a:bodyPr/>
                    <a:lstStyle/>
                    <a:p>
                      <a:r>
                        <a:rPr lang="en-GB" sz="1800" dirty="0" smtClean="0"/>
                        <a:t>Rate of growth in unemployment since 2008 </a:t>
                      </a:r>
                      <a:endParaRPr lang="en-IE" dirty="0"/>
                    </a:p>
                  </a:txBody>
                  <a:tcPr/>
                </a:tc>
                <a:tc>
                  <a:txBody>
                    <a:bodyPr/>
                    <a:lstStyle/>
                    <a:p>
                      <a:pPr algn="ctr"/>
                      <a:r>
                        <a:rPr lang="en-IE" dirty="0" smtClean="0"/>
                        <a:t>+11.4%</a:t>
                      </a:r>
                      <a:endParaRPr lang="en-IE" dirty="0"/>
                    </a:p>
                  </a:txBody>
                  <a:tcPr/>
                </a:tc>
                <a:tc>
                  <a:txBody>
                    <a:bodyPr/>
                    <a:lstStyle/>
                    <a:p>
                      <a:pPr algn="ctr"/>
                      <a:r>
                        <a:rPr lang="en-IE" dirty="0" smtClean="0"/>
                        <a:t>+7.3%</a:t>
                      </a:r>
                      <a:endParaRPr lang="en-IE" dirty="0"/>
                    </a:p>
                  </a:txBody>
                  <a:tcPr/>
                </a:tc>
              </a:tr>
              <a:tr h="266700">
                <a:tc>
                  <a:txBody>
                    <a:bodyPr/>
                    <a:lstStyle/>
                    <a:p>
                      <a:r>
                        <a:rPr lang="en-IE" dirty="0" smtClean="0"/>
                        <a:t>Disposable income per capita</a:t>
                      </a:r>
                      <a:endParaRPr lang="en-IE" dirty="0"/>
                    </a:p>
                  </a:txBody>
                  <a:tcPr/>
                </a:tc>
                <a:tc>
                  <a:txBody>
                    <a:bodyPr/>
                    <a:lstStyle/>
                    <a:p>
                      <a:pPr algn="ctr"/>
                      <a:r>
                        <a:rPr lang="en-IE" dirty="0" smtClean="0"/>
                        <a:t>93.8%</a:t>
                      </a:r>
                      <a:endParaRPr lang="en-IE" dirty="0"/>
                    </a:p>
                  </a:txBody>
                  <a:tcPr/>
                </a:tc>
                <a:tc>
                  <a:txBody>
                    <a:bodyPr/>
                    <a:lstStyle/>
                    <a:p>
                      <a:pPr algn="ctr"/>
                      <a:r>
                        <a:rPr lang="en-IE" dirty="0" smtClean="0"/>
                        <a:t>100%</a:t>
                      </a:r>
                      <a:endParaRPr lang="en-IE" dirty="0"/>
                    </a:p>
                  </a:txBody>
                  <a:tcPr/>
                </a:tc>
              </a:tr>
            </a:tbl>
          </a:graphicData>
        </a:graphic>
      </p:graphicFrame>
      <p:sp>
        <p:nvSpPr>
          <p:cNvPr id="3" name="TextBox 2"/>
          <p:cNvSpPr txBox="1"/>
          <p:nvPr/>
        </p:nvSpPr>
        <p:spPr>
          <a:xfrm>
            <a:off x="8458200" y="533401"/>
            <a:ext cx="492443" cy="3276600"/>
          </a:xfrm>
          <a:prstGeom prst="rect">
            <a:avLst/>
          </a:prstGeom>
          <a:noFill/>
        </p:spPr>
        <p:txBody>
          <a:bodyPr vert="vert270" wrap="square" rtlCol="0">
            <a:spAutoFit/>
          </a:bodyPr>
          <a:lstStyle/>
          <a:p>
            <a:pPr algn="r"/>
            <a:r>
              <a:rPr lang="en-IE" sz="2000" b="1" dirty="0" smtClean="0"/>
              <a:t>South-East socio-economic </a:t>
            </a:r>
            <a:endParaRPr lang="en-IE"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399" y="533400"/>
          <a:ext cx="7924800" cy="5181599"/>
        </p:xfrm>
        <a:graphic>
          <a:graphicData uri="http://schemas.openxmlformats.org/drawingml/2006/table">
            <a:tbl>
              <a:tblPr/>
              <a:tblGrid>
                <a:gridCol w="3962400"/>
                <a:gridCol w="3962400"/>
              </a:tblGrid>
              <a:tr h="410056">
                <a:tc>
                  <a:txBody>
                    <a:bodyPr/>
                    <a:lstStyle/>
                    <a:p>
                      <a:pPr>
                        <a:lnSpc>
                          <a:spcPct val="115000"/>
                        </a:lnSpc>
                        <a:spcAft>
                          <a:spcPts val="0"/>
                        </a:spcAft>
                      </a:pPr>
                      <a:r>
                        <a:rPr lang="en-IE" sz="1400" b="1" dirty="0">
                          <a:solidFill>
                            <a:srgbClr val="365F91"/>
                          </a:solidFill>
                          <a:latin typeface="Calibri"/>
                          <a:ea typeface="Calibri"/>
                          <a:cs typeface="Times New Roman"/>
                        </a:rPr>
                        <a:t>Socio-economic Regional Profile</a:t>
                      </a:r>
                      <a:endParaRPr lang="en-IE" sz="14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endParaRPr lang="en-IE"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Area of region</a:t>
                      </a:r>
                      <a:endParaRPr lang="en-IE"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9,406 (13.5% of the State)</a:t>
                      </a:r>
                      <a:endParaRPr lang="en-IE"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Population</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IE" sz="900" dirty="0">
                          <a:solidFill>
                            <a:srgbClr val="365F91"/>
                          </a:solidFill>
                          <a:latin typeface="Calibri"/>
                          <a:ea typeface="Calibri"/>
                          <a:cs typeface="Times New Roman"/>
                        </a:rPr>
                        <a:t>511,000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Population density (persons per sq. km.)</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53</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Urban v Rural Population</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IE" sz="900" dirty="0">
                          <a:solidFill>
                            <a:srgbClr val="365F91"/>
                          </a:solidFill>
                          <a:latin typeface="Calibri"/>
                          <a:ea typeface="Calibri"/>
                          <a:cs typeface="Times New Roman"/>
                        </a:rPr>
                        <a:t>45% v 55%</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Working age (15-64)</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331,000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Labour Force</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IE" sz="900" dirty="0">
                          <a:solidFill>
                            <a:srgbClr val="365F91"/>
                          </a:solidFill>
                          <a:latin typeface="Calibri"/>
                          <a:ea typeface="Calibri"/>
                          <a:cs typeface="Times New Roman"/>
                        </a:rPr>
                        <a:t>224,000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Labour Force participation rate</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57.5%</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Numbers in employment</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IE" sz="900" dirty="0">
                          <a:solidFill>
                            <a:srgbClr val="365F91"/>
                          </a:solidFill>
                          <a:latin typeface="Calibri"/>
                          <a:ea typeface="Calibri"/>
                          <a:cs typeface="Times New Roman"/>
                        </a:rPr>
                        <a:t>181,800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Numbers unemployed</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42,100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Unemployment rate (State = 13.7%)</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IE" sz="900" dirty="0">
                          <a:solidFill>
                            <a:srgbClr val="365F91"/>
                          </a:solidFill>
                          <a:latin typeface="Calibri"/>
                          <a:ea typeface="Calibri"/>
                          <a:cs typeface="Times New Roman"/>
                        </a:rPr>
                        <a:t>19%</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Total GVA per capita (State = 100)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68.3%</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Disposable income per capita (State = 100)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E" sz="900" dirty="0">
                          <a:solidFill>
                            <a:srgbClr val="365F91"/>
                          </a:solidFill>
                          <a:latin typeface="Calibri"/>
                          <a:ea typeface="Calibri"/>
                          <a:cs typeface="Times New Roman"/>
                        </a:rPr>
                        <a:t>92.9</a:t>
                      </a:r>
                      <a:r>
                        <a:rPr lang="en-IE" sz="900" dirty="0" smtClean="0">
                          <a:solidFill>
                            <a:srgbClr val="365F91"/>
                          </a:solidFill>
                          <a:latin typeface="+mn-lt"/>
                          <a:ea typeface="Calibri"/>
                          <a:cs typeface="Times New Roman"/>
                        </a:rPr>
                        <a:t>%   (€18,215 v</a:t>
                      </a:r>
                      <a:r>
                        <a:rPr lang="en-IE" sz="900" baseline="0" dirty="0" smtClean="0">
                          <a:solidFill>
                            <a:srgbClr val="365F91"/>
                          </a:solidFill>
                          <a:latin typeface="+mn-lt"/>
                          <a:ea typeface="Calibri"/>
                          <a:cs typeface="Times New Roman"/>
                        </a:rPr>
                        <a:t> €19,318)</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tcPr>
                </a:tc>
              </a:tr>
              <a:tr h="335499">
                <a:tc>
                  <a:txBody>
                    <a:bodyPr/>
                    <a:lstStyle/>
                    <a:p>
                      <a:pPr>
                        <a:lnSpc>
                          <a:spcPct val="115000"/>
                        </a:lnSpc>
                        <a:spcAft>
                          <a:spcPts val="0"/>
                        </a:spcAft>
                      </a:pPr>
                      <a:r>
                        <a:rPr lang="en-IE" sz="900" b="1" dirty="0">
                          <a:solidFill>
                            <a:srgbClr val="365F91"/>
                          </a:solidFill>
                          <a:latin typeface="Calibri"/>
                          <a:ea typeface="Calibri"/>
                          <a:cs typeface="Times New Roman"/>
                        </a:rPr>
                        <a:t>IDA assisted companies in the region (FDI)</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IE" sz="900" dirty="0">
                          <a:solidFill>
                            <a:srgbClr val="365F91"/>
                          </a:solidFill>
                          <a:latin typeface="Calibri"/>
                          <a:ea typeface="Calibri"/>
                          <a:cs typeface="Times New Roman"/>
                        </a:rPr>
                        <a:t>70</a:t>
                      </a:r>
                      <a:endParaRPr lang="en-IE"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410056">
                <a:tc>
                  <a:txBody>
                    <a:bodyPr/>
                    <a:lstStyle/>
                    <a:p>
                      <a:pPr>
                        <a:lnSpc>
                          <a:spcPct val="115000"/>
                        </a:lnSpc>
                        <a:spcAft>
                          <a:spcPts val="0"/>
                        </a:spcAft>
                      </a:pPr>
                      <a:endParaRPr lang="en-IE"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endParaRPr lang="en-IE" sz="9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3048000"/>
          <a:ext cx="6096000" cy="2600960"/>
        </p:xfrm>
        <a:graphic>
          <a:graphicData uri="http://schemas.openxmlformats.org/drawingml/2006/table">
            <a:tbl>
              <a:tblPr firstRow="1" bandRow="1">
                <a:tableStyleId>{5C22544A-7EE6-4342-B048-85BDC9FD1C3A}</a:tableStyleId>
              </a:tblPr>
              <a:tblGrid>
                <a:gridCol w="3048000"/>
                <a:gridCol w="3048000"/>
              </a:tblGrid>
              <a:tr h="746760">
                <a:tc gridSpan="2">
                  <a:txBody>
                    <a:bodyPr/>
                    <a:lstStyle/>
                    <a:p>
                      <a:r>
                        <a:rPr lang="en-IE" dirty="0" smtClean="0"/>
                        <a:t>Manufacturing Employment by TECHNOLOGY sector</a:t>
                      </a:r>
                      <a:endParaRPr lang="en-IE" dirty="0"/>
                    </a:p>
                  </a:txBody>
                  <a:tcPr/>
                </a:tc>
                <a:tc hMerge="1">
                  <a:txBody>
                    <a:bodyPr/>
                    <a:lstStyle/>
                    <a:p>
                      <a:endParaRPr lang="en-IE" dirty="0"/>
                    </a:p>
                  </a:txBody>
                  <a:tcPr/>
                </a:tc>
              </a:tr>
              <a:tr h="370840">
                <a:tc>
                  <a:txBody>
                    <a:bodyPr/>
                    <a:lstStyle/>
                    <a:p>
                      <a:r>
                        <a:rPr lang="en-IE" dirty="0" smtClean="0"/>
                        <a:t>High Technology</a:t>
                      </a:r>
                      <a:endParaRPr lang="en-IE" dirty="0"/>
                    </a:p>
                  </a:txBody>
                  <a:tcPr/>
                </a:tc>
                <a:tc>
                  <a:txBody>
                    <a:bodyPr/>
                    <a:lstStyle/>
                    <a:p>
                      <a:pPr algn="ctr"/>
                      <a:r>
                        <a:rPr lang="en-IE" dirty="0" smtClean="0"/>
                        <a:t>19%</a:t>
                      </a:r>
                      <a:endParaRPr lang="en-IE" dirty="0"/>
                    </a:p>
                  </a:txBody>
                  <a:tcPr/>
                </a:tc>
              </a:tr>
              <a:tr h="370840">
                <a:tc>
                  <a:txBody>
                    <a:bodyPr/>
                    <a:lstStyle/>
                    <a:p>
                      <a:r>
                        <a:rPr lang="en-IE" dirty="0" smtClean="0"/>
                        <a:t>Medium-high</a:t>
                      </a:r>
                      <a:r>
                        <a:rPr lang="en-IE" baseline="0" dirty="0" smtClean="0"/>
                        <a:t> </a:t>
                      </a:r>
                      <a:r>
                        <a:rPr lang="en-IE" dirty="0" smtClean="0"/>
                        <a:t>Technology</a:t>
                      </a:r>
                      <a:endParaRPr lang="en-IE" dirty="0"/>
                    </a:p>
                  </a:txBody>
                  <a:tcPr/>
                </a:tc>
                <a:tc>
                  <a:txBody>
                    <a:bodyPr/>
                    <a:lstStyle/>
                    <a:p>
                      <a:pPr algn="ctr"/>
                      <a:r>
                        <a:rPr lang="en-IE" dirty="0" smtClean="0"/>
                        <a:t>18%</a:t>
                      </a:r>
                      <a:endParaRPr lang="en-IE" dirty="0"/>
                    </a:p>
                  </a:txBody>
                  <a:tcPr/>
                </a:tc>
              </a:tr>
              <a:tr h="370840">
                <a:tc>
                  <a:txBody>
                    <a:bodyPr/>
                    <a:lstStyle/>
                    <a:p>
                      <a:r>
                        <a:rPr lang="en-IE" dirty="0" smtClean="0"/>
                        <a:t>Medium-low Technology</a:t>
                      </a:r>
                      <a:endParaRPr lang="en-IE" dirty="0"/>
                    </a:p>
                  </a:txBody>
                  <a:tcPr/>
                </a:tc>
                <a:tc>
                  <a:txBody>
                    <a:bodyPr/>
                    <a:lstStyle/>
                    <a:p>
                      <a:pPr algn="ctr"/>
                      <a:r>
                        <a:rPr lang="en-IE" dirty="0" smtClean="0"/>
                        <a:t>22%</a:t>
                      </a:r>
                      <a:endParaRPr lang="en-IE" dirty="0"/>
                    </a:p>
                  </a:txBody>
                  <a:tcPr/>
                </a:tc>
              </a:tr>
              <a:tr h="370840">
                <a:tc>
                  <a:txBody>
                    <a:bodyPr/>
                    <a:lstStyle/>
                    <a:p>
                      <a:r>
                        <a:rPr lang="en-IE" dirty="0" smtClean="0"/>
                        <a:t>Low Technology</a:t>
                      </a:r>
                      <a:endParaRPr lang="en-IE" dirty="0"/>
                    </a:p>
                  </a:txBody>
                  <a:tcPr/>
                </a:tc>
                <a:tc>
                  <a:txBody>
                    <a:bodyPr/>
                    <a:lstStyle/>
                    <a:p>
                      <a:pPr algn="ctr"/>
                      <a:r>
                        <a:rPr lang="en-IE" dirty="0" smtClean="0"/>
                        <a:t>41%</a:t>
                      </a:r>
                      <a:endParaRPr lang="en-IE" dirty="0"/>
                    </a:p>
                  </a:txBody>
                  <a:tcPr/>
                </a:tc>
              </a:tr>
              <a:tr h="370840">
                <a:tc>
                  <a:txBody>
                    <a:bodyPr/>
                    <a:lstStyle/>
                    <a:p>
                      <a:endParaRPr lang="en-IE" dirty="0"/>
                    </a:p>
                  </a:txBody>
                  <a:tcPr/>
                </a:tc>
                <a:tc>
                  <a:txBody>
                    <a:bodyPr/>
                    <a:lstStyle/>
                    <a:p>
                      <a:pPr algn="ctr"/>
                      <a:r>
                        <a:rPr lang="en-IE" sz="1200" b="1" u="sng" dirty="0" smtClean="0">
                          <a:solidFill>
                            <a:schemeClr val="tx2">
                              <a:lumMod val="60000"/>
                              <a:lumOff val="40000"/>
                            </a:schemeClr>
                          </a:solidFill>
                        </a:rPr>
                        <a:t>Source</a:t>
                      </a:r>
                      <a:r>
                        <a:rPr lang="en-IE" sz="1200" b="1" dirty="0" smtClean="0">
                          <a:solidFill>
                            <a:schemeClr val="tx2">
                              <a:lumMod val="60000"/>
                              <a:lumOff val="40000"/>
                            </a:schemeClr>
                          </a:solidFill>
                        </a:rPr>
                        <a:t>: CSO NACE statistics (2012)</a:t>
                      </a:r>
                      <a:endParaRPr lang="en-IE" sz="1200" b="1" dirty="0">
                        <a:solidFill>
                          <a:schemeClr val="tx2">
                            <a:lumMod val="60000"/>
                            <a:lumOff val="40000"/>
                          </a:schemeClr>
                        </a:solidFill>
                      </a:endParaRPr>
                    </a:p>
                  </a:txBody>
                  <a:tcPr/>
                </a:tc>
              </a:tr>
            </a:tbl>
          </a:graphicData>
        </a:graphic>
      </p:graphicFrame>
      <p:sp>
        <p:nvSpPr>
          <p:cNvPr id="3" name="TextBox 2"/>
          <p:cNvSpPr txBox="1"/>
          <p:nvPr/>
        </p:nvSpPr>
        <p:spPr>
          <a:xfrm>
            <a:off x="1600200" y="1066800"/>
            <a:ext cx="6629400" cy="2123658"/>
          </a:xfrm>
          <a:prstGeom prst="rect">
            <a:avLst/>
          </a:prstGeom>
          <a:noFill/>
        </p:spPr>
        <p:txBody>
          <a:bodyPr wrap="square" rtlCol="0">
            <a:spAutoFit/>
          </a:bodyPr>
          <a:lstStyle/>
          <a:p>
            <a:r>
              <a:rPr lang="en-IE" b="1" dirty="0" smtClean="0">
                <a:solidFill>
                  <a:schemeClr val="tx2">
                    <a:lumMod val="60000"/>
                    <a:lumOff val="40000"/>
                  </a:schemeClr>
                </a:solidFill>
              </a:rPr>
              <a:t>Some other key statistics for the South-East </a:t>
            </a:r>
          </a:p>
          <a:p>
            <a:pPr>
              <a:buFont typeface="Arial" pitchFamily="34" charset="0"/>
              <a:buChar char="•"/>
            </a:pPr>
            <a:r>
              <a:rPr lang="en-IE" dirty="0" smtClean="0"/>
              <a:t>Educational attainment in South-East at 23.5% some 5% behind State average and c.12/13% behind Dublin</a:t>
            </a:r>
          </a:p>
          <a:p>
            <a:pPr>
              <a:buFont typeface="Arial" pitchFamily="34" charset="0"/>
              <a:buChar char="•"/>
            </a:pPr>
            <a:r>
              <a:rPr lang="en-IE" dirty="0" smtClean="0"/>
              <a:t>HERD 1.6% of national total</a:t>
            </a:r>
          </a:p>
          <a:p>
            <a:pPr>
              <a:buFont typeface="Arial" pitchFamily="34" charset="0"/>
              <a:buChar char="•"/>
            </a:pPr>
            <a:r>
              <a:rPr lang="en-IE" dirty="0" smtClean="0"/>
              <a:t>BERD 4.4% of national total</a:t>
            </a:r>
          </a:p>
          <a:p>
            <a:pPr algn="r"/>
            <a:r>
              <a:rPr lang="en-IE" sz="1200" b="1" u="sng" dirty="0" smtClean="0">
                <a:solidFill>
                  <a:schemeClr val="tx2">
                    <a:lumMod val="60000"/>
                    <a:lumOff val="40000"/>
                  </a:schemeClr>
                </a:solidFill>
              </a:rPr>
              <a:t>Source</a:t>
            </a:r>
            <a:r>
              <a:rPr lang="en-IE" sz="1200" dirty="0" smtClean="0">
                <a:solidFill>
                  <a:schemeClr val="tx2">
                    <a:lumMod val="60000"/>
                    <a:lumOff val="40000"/>
                  </a:schemeClr>
                </a:solidFill>
              </a:rPr>
              <a:t>: </a:t>
            </a:r>
            <a:r>
              <a:rPr lang="en-IE" sz="1200" b="1" dirty="0" smtClean="0">
                <a:solidFill>
                  <a:schemeClr val="tx2">
                    <a:lumMod val="60000"/>
                    <a:lumOff val="40000"/>
                  </a:schemeClr>
                </a:solidFill>
              </a:rPr>
              <a:t>Forfás Regional Competitiveness Agendas (2009)</a:t>
            </a:r>
            <a:endParaRPr lang="en-IE" sz="1200" dirty="0" smtClean="0">
              <a:solidFill>
                <a:schemeClr val="tx2">
                  <a:lumMod val="60000"/>
                  <a:lumOff val="40000"/>
                </a:schemeClr>
              </a:solidFill>
            </a:endParaRPr>
          </a:p>
          <a:p>
            <a:pPr algn="r"/>
            <a:endParaRPr lang="en-IE" sz="1200" dirty="0" smtClean="0">
              <a:solidFill>
                <a:schemeClr val="tx2">
                  <a:lumMod val="60000"/>
                  <a:lumOff val="40000"/>
                </a:schemeClr>
              </a:solidFill>
            </a:endParaRPr>
          </a:p>
          <a:p>
            <a:endParaRPr lang="en-IE" dirty="0"/>
          </a:p>
        </p:txBody>
      </p:sp>
      <p:sp>
        <p:nvSpPr>
          <p:cNvPr id="4" name="TextBox 3"/>
          <p:cNvSpPr txBox="1"/>
          <p:nvPr/>
        </p:nvSpPr>
        <p:spPr>
          <a:xfrm>
            <a:off x="8458200" y="533401"/>
            <a:ext cx="492443" cy="3276600"/>
          </a:xfrm>
          <a:prstGeom prst="rect">
            <a:avLst/>
          </a:prstGeom>
          <a:noFill/>
        </p:spPr>
        <p:txBody>
          <a:bodyPr vert="vert270" wrap="square" rtlCol="0">
            <a:spAutoFit/>
          </a:bodyPr>
          <a:lstStyle/>
          <a:p>
            <a:pPr algn="r"/>
            <a:r>
              <a:rPr lang="en-IE" sz="2000" b="1" dirty="0" smtClean="0"/>
              <a:t>South-East socio-economic </a:t>
            </a:r>
            <a:endParaRPr lang="en-IE"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95400"/>
            <a:ext cx="6781800" cy="4339650"/>
          </a:xfrm>
          <a:prstGeom prst="rect">
            <a:avLst/>
          </a:prstGeom>
        </p:spPr>
        <p:txBody>
          <a:bodyPr wrap="square">
            <a:spAutoFit/>
          </a:bodyPr>
          <a:lstStyle/>
          <a:p>
            <a:pPr algn="r"/>
            <a:r>
              <a:rPr lang="en-GB" sz="2400" b="1" i="1" dirty="0" smtClean="0">
                <a:solidFill>
                  <a:schemeClr val="tx2">
                    <a:lumMod val="60000"/>
                    <a:lumOff val="40000"/>
                  </a:schemeClr>
                </a:solidFill>
              </a:rPr>
              <a:t>Regional Labour Markets Bulletin</a:t>
            </a:r>
            <a:r>
              <a:rPr lang="en-GB" sz="2400" b="1" dirty="0" smtClean="0">
                <a:solidFill>
                  <a:schemeClr val="tx2">
                    <a:lumMod val="60000"/>
                    <a:lumOff val="40000"/>
                  </a:schemeClr>
                </a:solidFill>
              </a:rPr>
              <a:t> (</a:t>
            </a:r>
            <a:r>
              <a:rPr lang="en-IE" sz="2400" b="1" dirty="0" smtClean="0">
                <a:solidFill>
                  <a:schemeClr val="tx2">
                    <a:lumMod val="60000"/>
                    <a:lumOff val="40000"/>
                  </a:schemeClr>
                </a:solidFill>
              </a:rPr>
              <a:t>EGFSN, 2013)</a:t>
            </a:r>
          </a:p>
          <a:p>
            <a:pPr>
              <a:buFont typeface="Arial" pitchFamily="34" charset="0"/>
              <a:buChar char="•"/>
            </a:pPr>
            <a:endParaRPr lang="en-GB" dirty="0" smtClean="0"/>
          </a:p>
          <a:p>
            <a:pPr>
              <a:buFont typeface="Arial" pitchFamily="34" charset="0"/>
              <a:buChar char="•"/>
            </a:pPr>
            <a:r>
              <a:rPr lang="en-GB" dirty="0" smtClean="0"/>
              <a:t>South-East regional </a:t>
            </a:r>
            <a:r>
              <a:rPr lang="en-GB" b="1" dirty="0" smtClean="0">
                <a:solidFill>
                  <a:srgbClr val="FF0000"/>
                </a:solidFill>
              </a:rPr>
              <a:t>workforce</a:t>
            </a:r>
            <a:r>
              <a:rPr lang="en-GB" dirty="0" smtClean="0"/>
              <a:t> comprises:</a:t>
            </a:r>
          </a:p>
          <a:p>
            <a:r>
              <a:rPr lang="en-GB" dirty="0" smtClean="0"/>
              <a:t>Public sector employment (25%) </a:t>
            </a:r>
            <a:br>
              <a:rPr lang="en-GB" dirty="0" smtClean="0"/>
            </a:br>
            <a:r>
              <a:rPr lang="en-GB" dirty="0" smtClean="0"/>
              <a:t>Industry (17%) </a:t>
            </a:r>
            <a:br>
              <a:rPr lang="en-GB" dirty="0" smtClean="0"/>
            </a:br>
            <a:r>
              <a:rPr lang="en-GB" dirty="0" smtClean="0"/>
              <a:t>wholesale/retail (15%) </a:t>
            </a:r>
            <a:br>
              <a:rPr lang="en-GB" dirty="0" smtClean="0"/>
            </a:br>
            <a:r>
              <a:rPr lang="en-GB" dirty="0" smtClean="0"/>
              <a:t>High value added sectors [professional,financial,IT] (9% )</a:t>
            </a:r>
          </a:p>
          <a:p>
            <a:endParaRPr lang="en-GB" dirty="0" smtClean="0"/>
          </a:p>
          <a:p>
            <a:pPr>
              <a:buFont typeface="Arial" pitchFamily="34" charset="0"/>
              <a:buChar char="•"/>
            </a:pPr>
            <a:r>
              <a:rPr lang="en-GB" b="1" dirty="0" smtClean="0">
                <a:solidFill>
                  <a:srgbClr val="FF0000"/>
                </a:solidFill>
              </a:rPr>
              <a:t>High dependency </a:t>
            </a:r>
            <a:r>
              <a:rPr lang="en-GB" dirty="0" smtClean="0"/>
              <a:t>on SME and microenterprise activity in the region</a:t>
            </a:r>
          </a:p>
          <a:p>
            <a:r>
              <a:rPr lang="en-GB" dirty="0" smtClean="0"/>
              <a:t>19,000 active enterprises outside agriculture and the public sector; 92% of which employ fewer than 10 persons, and 1% employing 250+ persons.  </a:t>
            </a:r>
          </a:p>
          <a:p>
            <a:endParaRPr lang="en-GB" dirty="0" smtClean="0"/>
          </a:p>
          <a:p>
            <a:pPr>
              <a:buFont typeface="Arial" pitchFamily="34" charset="0"/>
              <a:buChar char="•"/>
            </a:pPr>
            <a:r>
              <a:rPr lang="en-GB" dirty="0" smtClean="0"/>
              <a:t>Significant and continuing </a:t>
            </a:r>
            <a:r>
              <a:rPr lang="en-GB" b="1" dirty="0" smtClean="0">
                <a:solidFill>
                  <a:srgbClr val="FF0000"/>
                </a:solidFill>
              </a:rPr>
              <a:t>decline</a:t>
            </a:r>
            <a:r>
              <a:rPr lang="en-GB" dirty="0" smtClean="0"/>
              <a:t> in active enterprises since 2007, with over 2,000 closures from 2007-2010</a:t>
            </a:r>
            <a:endParaRPr lang="en-I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6934200" cy="3293209"/>
          </a:xfrm>
          <a:prstGeom prst="rect">
            <a:avLst/>
          </a:prstGeom>
        </p:spPr>
        <p:txBody>
          <a:bodyPr wrap="square">
            <a:spAutoFit/>
          </a:bodyPr>
          <a:lstStyle/>
          <a:p>
            <a:pPr marL="285750" indent="-285750"/>
            <a:r>
              <a:rPr lang="en-IE" sz="2000" b="1" dirty="0" smtClean="0">
                <a:solidFill>
                  <a:schemeClr val="tx2">
                    <a:lumMod val="60000"/>
                    <a:lumOff val="40000"/>
                  </a:schemeClr>
                </a:solidFill>
              </a:rPr>
              <a:t>Innovation activities</a:t>
            </a:r>
          </a:p>
          <a:p>
            <a:pPr marL="285750" indent="-285750">
              <a:buFont typeface="Wingdings" panose="05000000000000000000" pitchFamily="2" charset="2"/>
              <a:buChar char="§"/>
            </a:pPr>
            <a:endParaRPr lang="en-IE" sz="1200" dirty="0" smtClean="0"/>
          </a:p>
          <a:p>
            <a:pPr marL="285750" indent="-285750">
              <a:buFont typeface="Wingdings" panose="05000000000000000000" pitchFamily="2" charset="2"/>
              <a:buChar char="§"/>
            </a:pPr>
            <a:r>
              <a:rPr lang="en-IE" sz="1600" dirty="0" smtClean="0"/>
              <a:t>Non R&amp;D innovation expenditure as % of turnover</a:t>
            </a:r>
            <a:endParaRPr lang="en-GB" sz="1600" dirty="0" smtClean="0"/>
          </a:p>
          <a:p>
            <a:pPr marL="285750" indent="-285750">
              <a:buFont typeface="Wingdings" panose="05000000000000000000" pitchFamily="2" charset="2"/>
              <a:buChar char="§"/>
            </a:pPr>
            <a:r>
              <a:rPr lang="en-IE" sz="1600" dirty="0" smtClean="0"/>
              <a:t>Venture capital (early stage, expansion and replacement) as % of GDP</a:t>
            </a:r>
            <a:endParaRPr lang="en-GB" sz="1600" dirty="0" smtClean="0"/>
          </a:p>
          <a:p>
            <a:pPr marL="285750" indent="-285750">
              <a:buFont typeface="Wingdings" panose="05000000000000000000" pitchFamily="2" charset="2"/>
              <a:buChar char="§"/>
            </a:pPr>
            <a:r>
              <a:rPr lang="en-IE" sz="1600" dirty="0" smtClean="0"/>
              <a:t>SMEs introducing marketing or organisational innovation as % of SMEs </a:t>
            </a:r>
            <a:endParaRPr lang="en-GB" sz="1600" dirty="0" smtClean="0"/>
          </a:p>
          <a:p>
            <a:pPr marL="285750" indent="-285750">
              <a:buFont typeface="Wingdings" panose="05000000000000000000" pitchFamily="2" charset="2"/>
              <a:buChar char="§"/>
            </a:pPr>
            <a:r>
              <a:rPr lang="en-IE" sz="1600" dirty="0" smtClean="0"/>
              <a:t>SMEs introducing </a:t>
            </a:r>
            <a:r>
              <a:rPr lang="en-IE" sz="1600" i="1" dirty="0" smtClean="0"/>
              <a:t>product</a:t>
            </a:r>
            <a:r>
              <a:rPr lang="en-IE" sz="1600" dirty="0" smtClean="0"/>
              <a:t> or </a:t>
            </a:r>
            <a:r>
              <a:rPr lang="en-IE" sz="1600" i="1" dirty="0" smtClean="0"/>
              <a:t>process</a:t>
            </a:r>
            <a:r>
              <a:rPr lang="en-IE" sz="1600" dirty="0" smtClean="0"/>
              <a:t> innovation as % of SMEs</a:t>
            </a:r>
            <a:endParaRPr lang="en-GB" sz="1600" dirty="0" smtClean="0"/>
          </a:p>
          <a:p>
            <a:pPr marL="285750" indent="-285750">
              <a:buFont typeface="Wingdings" panose="05000000000000000000" pitchFamily="2" charset="2"/>
              <a:buChar char="§"/>
            </a:pPr>
            <a:r>
              <a:rPr lang="en-IE" sz="1600" dirty="0" smtClean="0"/>
              <a:t>SMEs innovating in-house as % of SMEs</a:t>
            </a:r>
            <a:endParaRPr lang="en-GB" sz="1600" dirty="0" smtClean="0"/>
          </a:p>
          <a:p>
            <a:pPr marL="285750" indent="-285750">
              <a:buFont typeface="Wingdings" panose="05000000000000000000" pitchFamily="2" charset="2"/>
              <a:buChar char="§"/>
            </a:pPr>
            <a:r>
              <a:rPr lang="en-IE" sz="1600" dirty="0" smtClean="0"/>
              <a:t>Innovative SMEs collaborating with others as % of SMEs</a:t>
            </a:r>
            <a:endParaRPr lang="en-GB" sz="1600" dirty="0" smtClean="0"/>
          </a:p>
          <a:p>
            <a:pPr marL="285750" indent="-285750">
              <a:buFont typeface="Wingdings" panose="05000000000000000000" pitchFamily="2" charset="2"/>
              <a:buChar char="§"/>
            </a:pPr>
            <a:r>
              <a:rPr lang="en-IE" sz="1600" dirty="0" smtClean="0"/>
              <a:t>License and patent revenues from aboard as % of GDP</a:t>
            </a:r>
            <a:endParaRPr lang="en-GB" sz="1600" dirty="0" smtClean="0"/>
          </a:p>
          <a:p>
            <a:pPr marL="285750" indent="-285750">
              <a:buFont typeface="Wingdings" panose="05000000000000000000" pitchFamily="2" charset="2"/>
              <a:buChar char="§"/>
            </a:pPr>
            <a:r>
              <a:rPr lang="en-IE" sz="1600" dirty="0" smtClean="0"/>
              <a:t>Percentage population aged 30-34 having completed tertiary education</a:t>
            </a:r>
            <a:endParaRPr lang="en-GB" sz="1600" dirty="0" smtClean="0"/>
          </a:p>
          <a:p>
            <a:pPr marL="285750" indent="-285750">
              <a:buFont typeface="Wingdings" panose="05000000000000000000" pitchFamily="2" charset="2"/>
              <a:buChar char="§"/>
            </a:pPr>
            <a:r>
              <a:rPr lang="en-IE" sz="1600" dirty="0" smtClean="0"/>
              <a:t>New doctorate graduates (ISECD 6) per 1000 population aged 25-34</a:t>
            </a:r>
            <a:endParaRPr lang="en-GB" sz="1600" dirty="0" smtClean="0"/>
          </a:p>
          <a:p>
            <a:pPr marL="285750" indent="-285750">
              <a:buFont typeface="Wingdings" panose="05000000000000000000" pitchFamily="2" charset="2"/>
              <a:buChar char="§"/>
            </a:pPr>
            <a:r>
              <a:rPr lang="en-IE" sz="1600" dirty="0" smtClean="0"/>
              <a:t>Public R&amp;D expenditure as % of GDP</a:t>
            </a:r>
            <a:endParaRPr lang="en-GB" sz="1600" dirty="0" smtClean="0"/>
          </a:p>
          <a:p>
            <a:pPr marL="285750" indent="-285750">
              <a:buFont typeface="Wingdings" panose="05000000000000000000" pitchFamily="2" charset="2"/>
              <a:buChar char="§"/>
            </a:pPr>
            <a:r>
              <a:rPr lang="en-IE" sz="1600" dirty="0" smtClean="0"/>
              <a:t>Sales of new market and new o firm innovations as % turnover</a:t>
            </a:r>
            <a:endParaRPr lang="en-GB" sz="1600" dirty="0"/>
          </a:p>
        </p:txBody>
      </p:sp>
      <p:sp>
        <p:nvSpPr>
          <p:cNvPr id="3" name="TextBox 2"/>
          <p:cNvSpPr txBox="1"/>
          <p:nvPr/>
        </p:nvSpPr>
        <p:spPr>
          <a:xfrm>
            <a:off x="2057400" y="4495800"/>
            <a:ext cx="5715000" cy="1384995"/>
          </a:xfrm>
          <a:prstGeom prst="rect">
            <a:avLst/>
          </a:prstGeom>
          <a:noFill/>
        </p:spPr>
        <p:txBody>
          <a:bodyPr wrap="square" rtlCol="0">
            <a:spAutoFit/>
          </a:bodyPr>
          <a:lstStyle/>
          <a:p>
            <a:pPr algn="ctr"/>
            <a:r>
              <a:rPr lang="en-IE" sz="1600" b="1" dirty="0" smtClean="0">
                <a:solidFill>
                  <a:srgbClr val="FF0000"/>
                </a:solidFill>
              </a:rPr>
              <a:t>The ECs new ‘Indicator of Innovation Output’ places Ireland 3</a:t>
            </a:r>
            <a:r>
              <a:rPr lang="en-IE" sz="1600" b="1" baseline="30000" dirty="0" smtClean="0">
                <a:solidFill>
                  <a:srgbClr val="FF0000"/>
                </a:solidFill>
              </a:rPr>
              <a:t>rd</a:t>
            </a:r>
            <a:r>
              <a:rPr lang="en-IE" sz="1600" b="1" dirty="0" smtClean="0">
                <a:solidFill>
                  <a:srgbClr val="FF0000"/>
                </a:solidFill>
              </a:rPr>
              <a:t> in the EU getting the most out of innovation – ranking it as a ‘top performer’ with a score of 124.8, well above the EU average. </a:t>
            </a:r>
          </a:p>
          <a:p>
            <a:r>
              <a:rPr lang="en-IE" dirty="0" smtClean="0"/>
              <a:t/>
            </a:r>
            <a:br>
              <a:rPr lang="en-IE" dirty="0" smtClean="0"/>
            </a:b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8077200" cy="6124754"/>
          </a:xfrm>
          <a:prstGeom prst="rect">
            <a:avLst/>
          </a:prstGeom>
          <a:noFill/>
        </p:spPr>
        <p:txBody>
          <a:bodyPr wrap="square" rtlCol="0">
            <a:spAutoFit/>
          </a:bodyPr>
          <a:lstStyle/>
          <a:p>
            <a:r>
              <a:rPr lang="en-IE" b="1" dirty="0" smtClean="0">
                <a:solidFill>
                  <a:srgbClr val="00B050"/>
                </a:solidFill>
              </a:rPr>
              <a:t>Aggregate levels of BERD (2011) – Some data</a:t>
            </a:r>
          </a:p>
          <a:p>
            <a:r>
              <a:rPr lang="en-IE" b="1" dirty="0" smtClean="0">
                <a:solidFill>
                  <a:srgbClr val="00B050"/>
                </a:solidFill>
              </a:rPr>
              <a:t>(BERD 2011 / 2012 Forfás)</a:t>
            </a:r>
          </a:p>
          <a:p>
            <a:endParaRPr lang="en-IE" sz="1000" dirty="0" smtClean="0"/>
          </a:p>
          <a:p>
            <a:pPr>
              <a:buFont typeface="Wingdings" pitchFamily="2" charset="2"/>
              <a:buChar char="Ø"/>
            </a:pPr>
            <a:r>
              <a:rPr lang="en-IE" sz="1600" b="1" dirty="0" smtClean="0">
                <a:solidFill>
                  <a:schemeClr val="tx2">
                    <a:lumMod val="60000"/>
                    <a:lumOff val="40000"/>
                  </a:schemeClr>
                </a:solidFill>
              </a:rPr>
              <a:t>Enterprises across all business sectors in Ireland spent €1.86 billion on in-house</a:t>
            </a:r>
          </a:p>
          <a:p>
            <a:r>
              <a:rPr lang="en-IE" sz="1600" b="1" dirty="0" smtClean="0">
                <a:solidFill>
                  <a:schemeClr val="tx2">
                    <a:lumMod val="60000"/>
                    <a:lumOff val="40000"/>
                  </a:schemeClr>
                </a:solidFill>
              </a:rPr>
              <a:t>    research and development (R&amp;D) activities in 2011, a 1.3% increase on 2010.</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Enterprises active in R&amp;D in 2011 estimated an R&amp;D spend of 1.96 billion in 2012, an</a:t>
            </a:r>
          </a:p>
          <a:p>
            <a:r>
              <a:rPr lang="en-IE" sz="1600" b="1" dirty="0" smtClean="0">
                <a:solidFill>
                  <a:schemeClr val="tx2">
                    <a:lumMod val="60000"/>
                    <a:lumOff val="40000"/>
                  </a:schemeClr>
                </a:solidFill>
              </a:rPr>
              <a:t>    increase of 5.5%</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Business R&amp;D intensity (BERD as a percentage of GDP) reached 1.17% in 2011</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Foreign owned enterprises accounted for 71% of the total business R&amp;D spend in 2011.</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The vast majority of expenditure on R&amp;D by businesses (86%) in 2011 was</a:t>
            </a:r>
          </a:p>
          <a:p>
            <a:r>
              <a:rPr lang="en-IE" sz="1600" b="1" dirty="0" smtClean="0">
                <a:solidFill>
                  <a:schemeClr val="tx2">
                    <a:lumMod val="60000"/>
                    <a:lumOff val="40000"/>
                  </a:schemeClr>
                </a:solidFill>
              </a:rPr>
              <a:t>    current expenditure (wages of R&amp;D staff etc.) and 14%on capital expenditure</a:t>
            </a:r>
          </a:p>
          <a:p>
            <a:r>
              <a:rPr lang="en-IE" sz="1600" b="1" dirty="0" smtClean="0">
                <a:solidFill>
                  <a:schemeClr val="tx2">
                    <a:lumMod val="60000"/>
                    <a:lumOff val="40000"/>
                  </a:schemeClr>
                </a:solidFill>
              </a:rPr>
              <a:t>    (e.g. buildings, equipment, licence payments etc.)</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61% of BERD was generated in the services sector in 2011.</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More than half of R&amp;D personnel (headcount) were employed in foreign owned firms.</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The majority of R&amp;D personnel (63%) were employed in the services sector.</a:t>
            </a:r>
          </a:p>
          <a:p>
            <a:pPr>
              <a:buFont typeface="Wingdings" pitchFamily="2" charset="2"/>
              <a:buChar char="Ø"/>
            </a:pPr>
            <a:endParaRPr lang="en-IE" sz="1600" b="1" dirty="0" smtClean="0">
              <a:solidFill>
                <a:schemeClr val="tx2">
                  <a:lumMod val="60000"/>
                  <a:lumOff val="40000"/>
                </a:schemeClr>
              </a:solidFill>
            </a:endParaRPr>
          </a:p>
          <a:p>
            <a:pPr>
              <a:buFont typeface="Wingdings" pitchFamily="2" charset="2"/>
              <a:buChar char="Ø"/>
            </a:pPr>
            <a:r>
              <a:rPr lang="en-IE" sz="1600" b="1" dirty="0" smtClean="0">
                <a:solidFill>
                  <a:schemeClr val="tx2">
                    <a:lumMod val="60000"/>
                    <a:lumOff val="40000"/>
                  </a:schemeClr>
                </a:solidFill>
              </a:rPr>
              <a:t>Medium to large companies employed two thirds of all research personnel.</a:t>
            </a:r>
          </a:p>
          <a:p>
            <a:endParaRPr lang="en-IE"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3203</Words>
  <Application>Microsoft Office PowerPoint</Application>
  <PresentationFormat>On-screen Show (4:3)</PresentationFormat>
  <Paragraphs>494</Paragraphs>
  <Slides>37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Symbol</vt:lpstr>
      <vt:lpstr>Times New Roman</vt:lpstr>
      <vt:lpstr>Wingdings</vt:lpstr>
      <vt:lpstr>Office Theme</vt:lpstr>
      <vt:lpstr> ‘KT Force – towards innovative regions’ RSA Conference, Waterford Institute of Technology  Wed 30th October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0</vt:lpstr>
      <vt:lpstr>Innovation Indicator Examples</vt:lpstr>
      <vt:lpstr>Total Factor Productivity</vt:lpstr>
      <vt:lpstr>Future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KT Force Partners Theme Performance</vt:lpstr>
      <vt:lpstr>Implementation Plans </vt:lpstr>
      <vt:lpstr>Challenges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 presentation</dc:title>
  <dc:creator>Terry O'Brien</dc:creator>
  <cp:lastModifiedBy>Terry O'Brien</cp:lastModifiedBy>
  <cp:revision>85</cp:revision>
  <dcterms:created xsi:type="dcterms:W3CDTF">2006-08-16T00:00:00Z</dcterms:created>
  <dcterms:modified xsi:type="dcterms:W3CDTF">2015-05-26T14:28:42Z</dcterms:modified>
</cp:coreProperties>
</file>